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40"/>
  </p:handoutMasterIdLst>
  <p:sldIdLst>
    <p:sldId id="256" r:id="rId3"/>
    <p:sldId id="257" r:id="rId4"/>
    <p:sldId id="280" r:id="rId5"/>
    <p:sldId id="259" r:id="rId6"/>
    <p:sldId id="437" r:id="rId7"/>
    <p:sldId id="401" r:id="rId8"/>
    <p:sldId id="402" r:id="rId9"/>
    <p:sldId id="406" r:id="rId10"/>
    <p:sldId id="408" r:id="rId11"/>
    <p:sldId id="411" r:id="rId13"/>
    <p:sldId id="490" r:id="rId14"/>
    <p:sldId id="302" r:id="rId15"/>
    <p:sldId id="322" r:id="rId16"/>
    <p:sldId id="336" r:id="rId17"/>
    <p:sldId id="489" r:id="rId18"/>
    <p:sldId id="488" r:id="rId19"/>
    <p:sldId id="289" r:id="rId20"/>
    <p:sldId id="438" r:id="rId21"/>
    <p:sldId id="299" r:id="rId22"/>
    <p:sldId id="359" r:id="rId23"/>
    <p:sldId id="443" r:id="rId24"/>
    <p:sldId id="444" r:id="rId25"/>
    <p:sldId id="382" r:id="rId26"/>
    <p:sldId id="356" r:id="rId27"/>
    <p:sldId id="380" r:id="rId28"/>
    <p:sldId id="439" r:id="rId29"/>
    <p:sldId id="292" r:id="rId30"/>
    <p:sldId id="307" r:id="rId31"/>
    <p:sldId id="324" r:id="rId32"/>
    <p:sldId id="338" r:id="rId33"/>
    <p:sldId id="339" r:id="rId34"/>
    <p:sldId id="340" r:id="rId35"/>
    <p:sldId id="341" r:id="rId36"/>
    <p:sldId id="342" r:id="rId37"/>
    <p:sldId id="361" r:id="rId38"/>
    <p:sldId id="362" r:id="rId39"/>
  </p:sldIdLst>
  <p:sldSz cx="9144000" cy="5143500" type="screen16x9"/>
  <p:notesSz cx="6858000" cy="9144000"/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 userDrawn="1">
          <p15:clr>
            <a:srgbClr val="A4A3A4"/>
          </p15:clr>
        </p15:guide>
        <p15:guide id="2" pos="294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tw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4FA"/>
    <a:srgbClr val="660066"/>
    <a:srgbClr val="996600"/>
    <a:srgbClr val="073190"/>
    <a:srgbClr val="7E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080" y="298"/>
      </p:cViewPr>
      <p:guideLst>
        <p:guide orient="horz" pos="1626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1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250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47B4B-F58B-4EDF-901E-7B59A07076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CD508-8BDD-43C3-A54A-C9825CD85D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只读题目不</a:t>
            </a:r>
            <a:r>
              <a:rPr lang="zh-CN" altLang="en-US"/>
              <a:t>细讲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只读题目，不</a:t>
            </a:r>
            <a:r>
              <a:rPr lang="zh-CN" altLang="en-US"/>
              <a:t>细讲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5400000">
            <a:off x="3147331" y="-836840"/>
            <a:ext cx="2793352" cy="9610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 rot="5400000">
            <a:off x="2278697" y="-1492511"/>
            <a:ext cx="4586606" cy="82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5400000">
            <a:off x="3193983" y="-930144"/>
            <a:ext cx="2709380" cy="9713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2167862" y="-1769034"/>
            <a:ext cx="4808276" cy="86815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2.xml"/><Relationship Id="rId6" Type="http://schemas.openxmlformats.org/officeDocument/2006/relationships/image" Target="../media/image20.png"/><Relationship Id="rId5" Type="http://schemas.openxmlformats.org/officeDocument/2006/relationships/tags" Target="../tags/tag31.xml"/><Relationship Id="rId4" Type="http://schemas.openxmlformats.org/officeDocument/2006/relationships/image" Target="../media/image19.png"/><Relationship Id="rId3" Type="http://schemas.openxmlformats.org/officeDocument/2006/relationships/tags" Target="../tags/tag30.xml"/><Relationship Id="rId2" Type="http://schemas.openxmlformats.org/officeDocument/2006/relationships/image" Target="../media/image18.png"/><Relationship Id="rId1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image" Target="../media/image23.png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image" Target="../media/image22.png"/><Relationship Id="rId4" Type="http://schemas.openxmlformats.org/officeDocument/2006/relationships/tags" Target="../tags/tag35.xml"/><Relationship Id="rId3" Type="http://schemas.openxmlformats.org/officeDocument/2006/relationships/image" Target="../media/image21.png"/><Relationship Id="rId2" Type="http://schemas.openxmlformats.org/officeDocument/2006/relationships/tags" Target="../tags/tag34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image" Target="../media/image25.png"/><Relationship Id="rId11" Type="http://schemas.openxmlformats.org/officeDocument/2006/relationships/tags" Target="../tags/tag39.xml"/><Relationship Id="rId10" Type="http://schemas.openxmlformats.org/officeDocument/2006/relationships/image" Target="../media/image24.png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image" Target="../media/image29.png"/><Relationship Id="rId7" Type="http://schemas.openxmlformats.org/officeDocument/2006/relationships/tags" Target="../tags/tag47.xml"/><Relationship Id="rId6" Type="http://schemas.openxmlformats.org/officeDocument/2006/relationships/image" Target="../media/image28.png"/><Relationship Id="rId5" Type="http://schemas.openxmlformats.org/officeDocument/2006/relationships/tags" Target="../tags/tag46.xml"/><Relationship Id="rId4" Type="http://schemas.openxmlformats.org/officeDocument/2006/relationships/image" Target="../media/image27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tags" Target="../tags/tag54.xml"/><Relationship Id="rId3" Type="http://schemas.openxmlformats.org/officeDocument/2006/relationships/image" Target="../media/image26.png"/><Relationship Id="rId2" Type="http://schemas.openxmlformats.org/officeDocument/2006/relationships/tags" Target="../tags/tag53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5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../media/image25.png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image" Target="../media/image30.png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2.png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image" Target="../media/image31.png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image" Target="../media/image33.png"/><Relationship Id="rId4" Type="http://schemas.openxmlformats.org/officeDocument/2006/relationships/tags" Target="../tags/tag78.xml"/><Relationship Id="rId37" Type="http://schemas.openxmlformats.org/officeDocument/2006/relationships/vmlDrawing" Target="../drawings/vmlDrawing1.vml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41.png"/><Relationship Id="rId34" Type="http://schemas.openxmlformats.org/officeDocument/2006/relationships/tags" Target="../tags/tag98.xml"/><Relationship Id="rId33" Type="http://schemas.openxmlformats.org/officeDocument/2006/relationships/tags" Target="../tags/tag97.xml"/><Relationship Id="rId32" Type="http://schemas.openxmlformats.org/officeDocument/2006/relationships/image" Target="../media/image40.png"/><Relationship Id="rId31" Type="http://schemas.openxmlformats.org/officeDocument/2006/relationships/tags" Target="../tags/tag96.xml"/><Relationship Id="rId30" Type="http://schemas.openxmlformats.org/officeDocument/2006/relationships/tags" Target="../tags/tag95.xml"/><Relationship Id="rId3" Type="http://schemas.openxmlformats.org/officeDocument/2006/relationships/tags" Target="../tags/tag77.xml"/><Relationship Id="rId29" Type="http://schemas.openxmlformats.org/officeDocument/2006/relationships/image" Target="../media/image39.png"/><Relationship Id="rId28" Type="http://schemas.openxmlformats.org/officeDocument/2006/relationships/tags" Target="../tags/tag94.xml"/><Relationship Id="rId27" Type="http://schemas.openxmlformats.org/officeDocument/2006/relationships/tags" Target="../tags/tag93.xml"/><Relationship Id="rId26" Type="http://schemas.openxmlformats.org/officeDocument/2006/relationships/tags" Target="../tags/tag92.xml"/><Relationship Id="rId25" Type="http://schemas.openxmlformats.org/officeDocument/2006/relationships/image" Target="../media/image38.png"/><Relationship Id="rId24" Type="http://schemas.openxmlformats.org/officeDocument/2006/relationships/image" Target="../media/image37.png"/><Relationship Id="rId23" Type="http://schemas.openxmlformats.org/officeDocument/2006/relationships/tags" Target="../tags/tag91.xml"/><Relationship Id="rId22" Type="http://schemas.openxmlformats.org/officeDocument/2006/relationships/image" Target="../media/image36.png"/><Relationship Id="rId21" Type="http://schemas.openxmlformats.org/officeDocument/2006/relationships/image" Target="../media/image25.png"/><Relationship Id="rId20" Type="http://schemas.openxmlformats.org/officeDocument/2006/relationships/tags" Target="../tags/tag90.xml"/><Relationship Id="rId2" Type="http://schemas.openxmlformats.org/officeDocument/2006/relationships/tags" Target="../tags/tag76.xml"/><Relationship Id="rId19" Type="http://schemas.openxmlformats.org/officeDocument/2006/relationships/image" Target="../media/image35.png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image" Target="../media/image34.wmf"/><Relationship Id="rId11" Type="http://schemas.openxmlformats.org/officeDocument/2006/relationships/oleObject" Target="../embeddings/oleObject1.bin"/><Relationship Id="rId10" Type="http://schemas.openxmlformats.org/officeDocument/2006/relationships/tags" Target="../tags/tag83.xml"/><Relationship Id="rId1" Type="http://schemas.openxmlformats.org/officeDocument/2006/relationships/tags" Target="../tags/tag7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../media/image44.png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image" Target="../media/image43.png"/><Relationship Id="rId4" Type="http://schemas.openxmlformats.org/officeDocument/2006/relationships/tags" Target="../tags/tag101.xml"/><Relationship Id="rId3" Type="http://schemas.openxmlformats.org/officeDocument/2006/relationships/image" Target="../media/image42.png"/><Relationship Id="rId2" Type="http://schemas.openxmlformats.org/officeDocument/2006/relationships/tags" Target="../tags/tag10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11.xml"/><Relationship Id="rId17" Type="http://schemas.openxmlformats.org/officeDocument/2006/relationships/image" Target="../media/image46.png"/><Relationship Id="rId16" Type="http://schemas.openxmlformats.org/officeDocument/2006/relationships/tags" Target="../tags/tag110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image" Target="../media/image45.png"/><Relationship Id="rId1" Type="http://schemas.openxmlformats.org/officeDocument/2006/relationships/tags" Target="../tags/tag9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image" Target="../media/image48.png"/><Relationship Id="rId5" Type="http://schemas.openxmlformats.org/officeDocument/2006/relationships/tags" Target="../tags/tag114.xml"/><Relationship Id="rId4" Type="http://schemas.openxmlformats.org/officeDocument/2006/relationships/image" Target="../media/image47.png"/><Relationship Id="rId3" Type="http://schemas.openxmlformats.org/officeDocument/2006/relationships/image" Target="../media/image25.png"/><Relationship Id="rId2" Type="http://schemas.openxmlformats.org/officeDocument/2006/relationships/tags" Target="../tags/tag113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1" Type="http://schemas.openxmlformats.org/officeDocument/2006/relationships/tags" Target="../tags/tag11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image" Target="../media/image49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image" Target="../media/image26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51.png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132.xml"/><Relationship Id="rId7" Type="http://schemas.openxmlformats.org/officeDocument/2006/relationships/image" Target="../media/image53.png"/><Relationship Id="rId6" Type="http://schemas.openxmlformats.org/officeDocument/2006/relationships/tags" Target="../tags/tag131.xml"/><Relationship Id="rId5" Type="http://schemas.openxmlformats.org/officeDocument/2006/relationships/image" Target="../media/image52.png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59.png"/><Relationship Id="rId22" Type="http://schemas.openxmlformats.org/officeDocument/2006/relationships/tags" Target="../tags/tag141.xml"/><Relationship Id="rId21" Type="http://schemas.openxmlformats.org/officeDocument/2006/relationships/image" Target="../media/image58.png"/><Relationship Id="rId20" Type="http://schemas.openxmlformats.org/officeDocument/2006/relationships/tags" Target="../tags/tag140.xml"/><Relationship Id="rId2" Type="http://schemas.openxmlformats.org/officeDocument/2006/relationships/tags" Target="../tags/tag128.xml"/><Relationship Id="rId19" Type="http://schemas.openxmlformats.org/officeDocument/2006/relationships/image" Target="../media/image57.png"/><Relationship Id="rId18" Type="http://schemas.openxmlformats.org/officeDocument/2006/relationships/tags" Target="../tags/tag139.xml"/><Relationship Id="rId17" Type="http://schemas.openxmlformats.org/officeDocument/2006/relationships/image" Target="../media/image56.png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image" Target="../media/image55.png"/><Relationship Id="rId10" Type="http://schemas.openxmlformats.org/officeDocument/2006/relationships/tags" Target="../tags/tag133.xml"/><Relationship Id="rId1" Type="http://schemas.openxmlformats.org/officeDocument/2006/relationships/tags" Target="../tags/tag12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tags" Target="../tags/tag147.xml"/><Relationship Id="rId7" Type="http://schemas.openxmlformats.org/officeDocument/2006/relationships/image" Target="../media/image61.png"/><Relationship Id="rId6" Type="http://schemas.openxmlformats.org/officeDocument/2006/relationships/tags" Target="../tags/tag146.xml"/><Relationship Id="rId5" Type="http://schemas.openxmlformats.org/officeDocument/2006/relationships/image" Target="../media/image60.png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156.xml"/><Relationship Id="rId24" Type="http://schemas.openxmlformats.org/officeDocument/2006/relationships/image" Target="../media/image69.png"/><Relationship Id="rId23" Type="http://schemas.openxmlformats.org/officeDocument/2006/relationships/tags" Target="../tags/tag155.xml"/><Relationship Id="rId22" Type="http://schemas.openxmlformats.org/officeDocument/2006/relationships/image" Target="../media/image68.png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tags" Target="../tags/tag143.xml"/><Relationship Id="rId19" Type="http://schemas.openxmlformats.org/officeDocument/2006/relationships/image" Target="../media/image67.png"/><Relationship Id="rId18" Type="http://schemas.openxmlformats.org/officeDocument/2006/relationships/tags" Target="../tags/tag152.xml"/><Relationship Id="rId17" Type="http://schemas.openxmlformats.org/officeDocument/2006/relationships/image" Target="../media/image66.png"/><Relationship Id="rId16" Type="http://schemas.openxmlformats.org/officeDocument/2006/relationships/tags" Target="../tags/tag151.xml"/><Relationship Id="rId15" Type="http://schemas.openxmlformats.org/officeDocument/2006/relationships/image" Target="../media/image65.png"/><Relationship Id="rId14" Type="http://schemas.openxmlformats.org/officeDocument/2006/relationships/tags" Target="../tags/tag150.xml"/><Relationship Id="rId13" Type="http://schemas.openxmlformats.org/officeDocument/2006/relationships/image" Target="../media/image64.png"/><Relationship Id="rId12" Type="http://schemas.openxmlformats.org/officeDocument/2006/relationships/tags" Target="../tags/tag149.xml"/><Relationship Id="rId11" Type="http://schemas.openxmlformats.org/officeDocument/2006/relationships/image" Target="../media/image63.png"/><Relationship Id="rId10" Type="http://schemas.openxmlformats.org/officeDocument/2006/relationships/tags" Target="../tags/tag148.xml"/><Relationship Id="rId1" Type="http://schemas.openxmlformats.org/officeDocument/2006/relationships/tags" Target="../tags/tag14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image" Target="../media/image72.png"/><Relationship Id="rId7" Type="http://schemas.openxmlformats.org/officeDocument/2006/relationships/tags" Target="../tags/tag160.xml"/><Relationship Id="rId6" Type="http://schemas.openxmlformats.org/officeDocument/2006/relationships/image" Target="../media/image71.png"/><Relationship Id="rId5" Type="http://schemas.openxmlformats.org/officeDocument/2006/relationships/tags" Target="../tags/tag159.xml"/><Relationship Id="rId4" Type="http://schemas.openxmlformats.org/officeDocument/2006/relationships/image" Target="../media/image70.png"/><Relationship Id="rId3" Type="http://schemas.openxmlformats.org/officeDocument/2006/relationships/tags" Target="../tags/tag158.xml"/><Relationship Id="rId2" Type="http://schemas.openxmlformats.org/officeDocument/2006/relationships/image" Target="../media/image68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74.png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image" Target="../media/image73.png"/><Relationship Id="rId1" Type="http://schemas.openxmlformats.org/officeDocument/2006/relationships/tags" Target="../tags/tag15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68.png"/><Relationship Id="rId7" Type="http://schemas.openxmlformats.org/officeDocument/2006/relationships/tags" Target="../tags/tag168.xml"/><Relationship Id="rId6" Type="http://schemas.openxmlformats.org/officeDocument/2006/relationships/image" Target="../media/image76.png"/><Relationship Id="rId5" Type="http://schemas.openxmlformats.org/officeDocument/2006/relationships/tags" Target="../tags/tag167.xml"/><Relationship Id="rId4" Type="http://schemas.openxmlformats.org/officeDocument/2006/relationships/image" Target="../media/image75.png"/><Relationship Id="rId3" Type="http://schemas.openxmlformats.org/officeDocument/2006/relationships/tags" Target="../tags/tag166.xml"/><Relationship Id="rId2" Type="http://schemas.openxmlformats.org/officeDocument/2006/relationships/image" Target="../media/image51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78.png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tags" Target="../tags/tag16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image" Target="../media/image79.png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tags" Target="../tags/tag182.xml"/><Relationship Id="rId7" Type="http://schemas.openxmlformats.org/officeDocument/2006/relationships/image" Target="../media/image83.png"/><Relationship Id="rId6" Type="http://schemas.openxmlformats.org/officeDocument/2006/relationships/image" Target="../media/image82.png"/><Relationship Id="rId5" Type="http://schemas.openxmlformats.org/officeDocument/2006/relationships/tags" Target="../tags/tag181.xml"/><Relationship Id="rId4" Type="http://schemas.openxmlformats.org/officeDocument/2006/relationships/image" Target="../media/image81.png"/><Relationship Id="rId3" Type="http://schemas.openxmlformats.org/officeDocument/2006/relationships/tags" Target="../tags/tag180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51.png"/><Relationship Id="rId25" Type="http://schemas.openxmlformats.org/officeDocument/2006/relationships/tags" Target="../tags/tag192.xml"/><Relationship Id="rId24" Type="http://schemas.openxmlformats.org/officeDocument/2006/relationships/image" Target="../media/image88.png"/><Relationship Id="rId23" Type="http://schemas.openxmlformats.org/officeDocument/2006/relationships/tags" Target="../tags/tag191.xml"/><Relationship Id="rId22" Type="http://schemas.openxmlformats.org/officeDocument/2006/relationships/tags" Target="../tags/tag190.xml"/><Relationship Id="rId21" Type="http://schemas.openxmlformats.org/officeDocument/2006/relationships/image" Target="../media/image87.png"/><Relationship Id="rId20" Type="http://schemas.openxmlformats.org/officeDocument/2006/relationships/tags" Target="../tags/tag189.xml"/><Relationship Id="rId2" Type="http://schemas.openxmlformats.org/officeDocument/2006/relationships/image" Target="../media/image80.png"/><Relationship Id="rId19" Type="http://schemas.openxmlformats.org/officeDocument/2006/relationships/image" Target="../media/image49.png"/><Relationship Id="rId18" Type="http://schemas.openxmlformats.org/officeDocument/2006/relationships/tags" Target="../tags/tag188.xml"/><Relationship Id="rId17" Type="http://schemas.openxmlformats.org/officeDocument/2006/relationships/image" Target="../media/image86.png"/><Relationship Id="rId16" Type="http://schemas.openxmlformats.org/officeDocument/2006/relationships/tags" Target="../tags/tag187.xml"/><Relationship Id="rId15" Type="http://schemas.openxmlformats.org/officeDocument/2006/relationships/image" Target="../media/image85.png"/><Relationship Id="rId14" Type="http://schemas.openxmlformats.org/officeDocument/2006/relationships/tags" Target="../tags/tag186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image" Target="../media/image26.png"/><Relationship Id="rId10" Type="http://schemas.openxmlformats.org/officeDocument/2006/relationships/tags" Target="../tags/tag183.xml"/><Relationship Id="rId1" Type="http://schemas.openxmlformats.org/officeDocument/2006/relationships/tags" Target="../tags/tag17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09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image" Target="../media/image100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50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tags" Target="../tags/tag215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30.xml"/><Relationship Id="rId14" Type="http://schemas.openxmlformats.org/officeDocument/2006/relationships/image" Target="../media/image110.png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2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tags" Target="../tags/tag232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37.xml"/><Relationship Id="rId12" Type="http://schemas.openxmlformats.org/officeDocument/2006/relationships/image" Target="../media/image110.png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tags" Target="../tags/tag23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38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7.xml"/><Relationship Id="rId2" Type="http://schemas.openxmlformats.org/officeDocument/2006/relationships/image" Target="../media/image4.png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.xml"/><Relationship Id="rId6" Type="http://schemas.openxmlformats.org/officeDocument/2006/relationships/image" Target="../media/image8.png"/><Relationship Id="rId5" Type="http://schemas.openxmlformats.org/officeDocument/2006/relationships/tags" Target="../tags/tag13.xml"/><Relationship Id="rId4" Type="http://schemas.openxmlformats.org/officeDocument/2006/relationships/image" Target="../media/image7.png"/><Relationship Id="rId3" Type="http://schemas.openxmlformats.org/officeDocument/2006/relationships/tags" Target="../tags/tag12.xml"/><Relationship Id="rId2" Type="http://schemas.openxmlformats.org/officeDocument/2006/relationships/image" Target="../media/image6.png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image" Target="../media/image11.png"/><Relationship Id="rId5" Type="http://schemas.openxmlformats.org/officeDocument/2006/relationships/tags" Target="../tags/tag17.xml"/><Relationship Id="rId4" Type="http://schemas.openxmlformats.org/officeDocument/2006/relationships/image" Target="../media/image10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image" Target="../media/image14.png"/><Relationship Id="rId5" Type="http://schemas.openxmlformats.org/officeDocument/2006/relationships/tags" Target="../tags/tag22.xml"/><Relationship Id="rId4" Type="http://schemas.openxmlformats.org/officeDocument/2006/relationships/image" Target="../media/image13.png"/><Relationship Id="rId3" Type="http://schemas.openxmlformats.org/officeDocument/2006/relationships/tags" Target="../tags/tag21.xml"/><Relationship Id="rId2" Type="http://schemas.openxmlformats.org/officeDocument/2006/relationships/image" Target="../media/image12.png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.xml"/><Relationship Id="rId6" Type="http://schemas.openxmlformats.org/officeDocument/2006/relationships/image" Target="../media/image17.png"/><Relationship Id="rId5" Type="http://schemas.openxmlformats.org/officeDocument/2006/relationships/tags" Target="../tags/tag27.xml"/><Relationship Id="rId4" Type="http://schemas.openxmlformats.org/officeDocument/2006/relationships/image" Target="../media/image16.png"/><Relationship Id="rId3" Type="http://schemas.openxmlformats.org/officeDocument/2006/relationships/tags" Target="../tags/tag26.xml"/><Relationship Id="rId2" Type="http://schemas.openxmlformats.org/officeDocument/2006/relationships/image" Target="../media/image15.png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2336800" y="1763395"/>
            <a:ext cx="4896485" cy="92900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Snake net with a neural network for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detecting multiple phases in the phase diagram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基于神经网络的蛇网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检测相图中多相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边界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88970" y="3686810"/>
            <a:ext cx="276542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张万舟</a:t>
            </a:r>
            <a:r>
              <a:rPr lang="en-US" altLang="zh-CN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副教授</a:t>
            </a:r>
            <a:endParaRPr lang="zh-CN" altLang="en-US" sz="20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330" y="768350"/>
            <a:ext cx="5591810" cy="1070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22320" y="331851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/>
              <a:t>Phys. Rev. E 107, 065303 (2023) </a:t>
            </a:r>
            <a:endParaRPr lang="zh-CN" altLang="en-US" dirty="0"/>
          </a:p>
        </p:txBody>
      </p:sp>
      <p:pic>
        <p:nvPicPr>
          <p:cNvPr id="1031" name="Picture 7" descr="F:\2167328ca393b52a71cd18290e857401320657e9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8" t="52568" b="8598"/>
          <a:stretch>
            <a:fillRect/>
          </a:stretch>
        </p:blipFill>
        <p:spPr bwMode="auto">
          <a:xfrm>
            <a:off x="2045970" y="4214495"/>
            <a:ext cx="6734175" cy="115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2167328ca393b52a71cd18290e857401320657e9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71" b="11773"/>
          <a:stretch>
            <a:fillRect/>
          </a:stretch>
        </p:blipFill>
        <p:spPr bwMode="auto">
          <a:xfrm>
            <a:off x="-193040" y="3829527"/>
            <a:ext cx="1761490" cy="15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JNQ}QRD[_N$EE5Q]RL`I`~H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338" r="8970" b="2748"/>
          <a:stretch>
            <a:fillRect/>
          </a:stretch>
        </p:blipFill>
        <p:spPr>
          <a:xfrm>
            <a:off x="7233285" y="937260"/>
            <a:ext cx="1032510" cy="978535"/>
          </a:xfrm>
          <a:prstGeom prst="ellipse">
            <a:avLst/>
          </a:prstGeom>
        </p:spPr>
      </p:pic>
    </p:spTree>
  </p:cSld>
  <p:clrMapOvr>
    <a:masterClrMapping/>
  </p:clrMapOvr>
  <p:transition advTm="579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工作回顾⑤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777875"/>
            <a:ext cx="7687310" cy="970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提出自旋图变分自编码器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生成模型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方法，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非监督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方式学习概率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分布：</a:t>
            </a:r>
            <a:endParaRPr lang="zh-CN" alt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Spin variational graph autoencoder for generating the Ising configurations</a:t>
            </a:r>
            <a:r>
              <a:rPr 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，</a:t>
            </a:r>
            <a:endParaRPr lang="zh-CN"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Lili Ding, Yuehua Shi, </a:t>
            </a:r>
            <a:r>
              <a:rPr lang="zh-CN" sz="1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Wanzhou Zhang</a:t>
            </a:r>
            <a:r>
              <a:rPr 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，Physical Review E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1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(under 1st review)</a:t>
            </a:r>
            <a:endParaRPr lang="en-US" altLang="zh-CN" sz="1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3" name="图片 2" descr="U}S9ZO0B9Y480Z4L4%C}1ZQ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150" y="1707515"/>
            <a:ext cx="3792220" cy="2907665"/>
          </a:xfrm>
          <a:prstGeom prst="rect">
            <a:avLst/>
          </a:prstGeom>
        </p:spPr>
      </p:pic>
      <p:pic>
        <p:nvPicPr>
          <p:cNvPr id="4" name="图片 3" descr="(B~RXB{[LFAPDLC7_LK5AOH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50653"/>
          <a:stretch>
            <a:fillRect/>
          </a:stretch>
        </p:blipFill>
        <p:spPr>
          <a:xfrm>
            <a:off x="4103370" y="1885950"/>
            <a:ext cx="1665605" cy="2559685"/>
          </a:xfrm>
          <a:prstGeom prst="rect">
            <a:avLst/>
          </a:prstGeom>
        </p:spPr>
      </p:pic>
      <p:pic>
        <p:nvPicPr>
          <p:cNvPr id="6" name="图片 5" descr="V[]SY~_({`$))4]QE`D)5BL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030"/>
          <a:stretch>
            <a:fillRect/>
          </a:stretch>
        </p:blipFill>
        <p:spPr>
          <a:xfrm>
            <a:off x="5998845" y="1824990"/>
            <a:ext cx="2879090" cy="270764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42490" y="4609465"/>
            <a:ext cx="638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好处：不同尺寸的数据，用同一个网络训练网络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2355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223135" y="314915"/>
            <a:ext cx="604266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主动轮廓模型（蛇模型和蛇网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模型）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0" name="图片 30" descr="蛇模型发展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4095" y="883920"/>
            <a:ext cx="4838065" cy="254508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>
            <a:off x="5475605" y="3130550"/>
            <a:ext cx="100330" cy="24447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" name="图片 8" descr="蛇模型边界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5145" y="3152775"/>
            <a:ext cx="1247140" cy="125158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>
            <p:custDataLst>
              <p:tags r:id="rId6"/>
            </p:custDataLst>
          </p:nvPr>
        </p:nvCxnSpPr>
        <p:spPr>
          <a:xfrm flipH="1">
            <a:off x="3521710" y="3100070"/>
            <a:ext cx="226695" cy="28892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lum contrast="18000"/>
          </a:blip>
          <a:srcRect l="50204"/>
          <a:stretch>
            <a:fillRect/>
          </a:stretch>
        </p:blipFill>
        <p:spPr>
          <a:xfrm>
            <a:off x="4862830" y="3401060"/>
            <a:ext cx="1067435" cy="107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10" descr="远初始蛇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223135" y="3254375"/>
            <a:ext cx="1292225" cy="1295400"/>
          </a:xfrm>
          <a:prstGeom prst="rect">
            <a:avLst/>
          </a:prstGeom>
        </p:spPr>
      </p:pic>
      <p:pic>
        <p:nvPicPr>
          <p:cNvPr id="12" name="图片 11" descr="Balloon-Ac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73900" y="2449830"/>
            <a:ext cx="1525270" cy="1480820"/>
          </a:xfrm>
          <a:prstGeom prst="rect">
            <a:avLst/>
          </a:prstGeom>
        </p:spPr>
      </p:pic>
      <p:cxnSp>
        <p:nvCxnSpPr>
          <p:cNvPr id="16" name="直接箭头连接符 15"/>
          <p:cNvCxnSpPr>
            <a:endCxn id="12" idx="1"/>
          </p:cNvCxnSpPr>
          <p:nvPr/>
        </p:nvCxnSpPr>
        <p:spPr>
          <a:xfrm>
            <a:off x="6856095" y="3067685"/>
            <a:ext cx="217805" cy="12255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74345" y="746125"/>
            <a:ext cx="1810385" cy="186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主动轮廓模型由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Kass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1988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年提出，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又称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蛇模型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简单蛇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，在图像分割中取得不错的效果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1781175" y="2985770"/>
            <a:ext cx="654050" cy="2971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880100" y="4098290"/>
            <a:ext cx="1217930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检测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图像相邻轮廓</a:t>
            </a:r>
            <a:r>
              <a:rPr lang="en-US" altLang="zh-CN" sz="10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[1]</a:t>
            </a:r>
            <a:r>
              <a:rPr lang="en-US" altLang="zh-CN" sz="10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10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570" y="4305300"/>
            <a:ext cx="1417955" cy="439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红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3396615" y="4028440"/>
            <a:ext cx="124142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改变初始位置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蛇无法找到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边界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7289165" y="3942080"/>
            <a:ext cx="1273810" cy="7042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检测相变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红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紫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90800" y="4657725"/>
            <a:ext cx="6704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Snakes: Active contour models, Int. J. Comput. Vision 1, 321 (1988).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9165" y="1655445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rgbClr val="2644FA"/>
                </a:solidFill>
                <a:sym typeface="+mn-ea"/>
              </a:rPr>
              <a:t>Phys. Rev. Lett. 120, </a:t>
            </a:r>
            <a:endParaRPr lang="en-US" altLang="zh-CN" sz="1400" b="1" dirty="0">
              <a:solidFill>
                <a:srgbClr val="2644FA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rgbClr val="2644FA"/>
                </a:solidFill>
                <a:sym typeface="+mn-ea"/>
              </a:rPr>
              <a:t>176401 (2018) </a:t>
            </a:r>
            <a:endParaRPr lang="en-US" altLang="zh-CN" sz="1400" b="1" dirty="0">
              <a:solidFill>
                <a:srgbClr val="2644FA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94345" y="2784475"/>
            <a:ext cx="78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FF00"/>
                </a:solidFill>
              </a:rPr>
              <a:t>超</a:t>
            </a:r>
            <a:endParaRPr lang="zh-CN" altLang="en-US" dirty="0">
              <a:solidFill>
                <a:srgbClr val="FFFF00"/>
              </a:solidFill>
            </a:endParaRPr>
          </a:p>
          <a:p>
            <a:pPr algn="l"/>
            <a:r>
              <a:rPr lang="zh-CN" altLang="en-US" dirty="0">
                <a:solidFill>
                  <a:srgbClr val="FFFF00"/>
                </a:solidFill>
              </a:rPr>
              <a:t>流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16"/>
            </p:custDataLst>
          </p:nvPr>
        </p:nvSpPr>
        <p:spPr>
          <a:xfrm>
            <a:off x="7259955" y="288988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FF00"/>
                </a:solidFill>
              </a:rPr>
              <a:t>绝缘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advTm="87892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205" y="857250"/>
            <a:ext cx="7810500" cy="959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/>
              <a:t>        </a:t>
            </a:r>
            <a:r>
              <a:rPr lang="en-US" altLang="zh-CN" dirty="0"/>
              <a:t> </a:t>
            </a:r>
            <a:r>
              <a:rPr lang="zh-CN" altLang="en-US" sz="1400" dirty="0">
                <a:solidFill>
                  <a:srgbClr val="FF0000"/>
                </a:solidFill>
              </a:rPr>
              <a:t>蛇网模型需要借助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神经网络实现功能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2018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年，有研究者提出了一种基于神经网络的相变检测方法，该神经网络被称为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辨别协同网络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Discriminative Cooperative Network,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DCN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，由学习者网络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和猜测者网络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组成。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46778" t="12006" r="30933"/>
          <a:stretch>
            <a:fillRect/>
          </a:stretch>
        </p:blipFill>
        <p:spPr>
          <a:xfrm>
            <a:off x="5113020" y="1889125"/>
            <a:ext cx="2139950" cy="22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03860" y="4500880"/>
            <a:ext cx="4168140" cy="2952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rgbClr val="2644FA"/>
                </a:solidFill>
                <a:sym typeface="+mn-ea"/>
              </a:rPr>
              <a:t>[1]Phys. Rev. Lett. 120, 176401 (2018)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013710" y="344170"/>
            <a:ext cx="3032125" cy="497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辨别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协同神经网络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pic>
        <p:nvPicPr>
          <p:cNvPr id="7" name="图片 2" descr="单层神经网络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74570" y="1854200"/>
            <a:ext cx="1816735" cy="23514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57240" y="4147820"/>
            <a:ext cx="9353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DCN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95220" y="4163060"/>
            <a:ext cx="17703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简单的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神经网络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65600" y="1489710"/>
            <a:ext cx="269875" cy="2749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77795" y="1481455"/>
            <a:ext cx="287020" cy="28321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40170" y="2475865"/>
            <a:ext cx="730885" cy="1555750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5113020" y="2024380"/>
            <a:ext cx="1240155" cy="2002155"/>
          </a:xfrm>
          <a:prstGeom prst="rect">
            <a:avLst/>
          </a:prstGeom>
          <a:solidFill>
            <a:srgbClr val="2644FA">
              <a:alpha val="11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05070" y="44278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2644FA"/>
                </a:solidFill>
              </a:rPr>
              <a:t>学习标签</a:t>
            </a:r>
            <a:endParaRPr lang="zh-CN" altLang="en-US" dirty="0">
              <a:solidFill>
                <a:srgbClr val="2644FA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6440170" y="44386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猜测标签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1249045" y="2736215"/>
            <a:ext cx="1025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2644FA"/>
                </a:solidFill>
              </a:rPr>
              <a:t>数据</a:t>
            </a:r>
            <a:r>
              <a:rPr lang="en-US" altLang="zh-CN" b="1" dirty="0">
                <a:solidFill>
                  <a:srgbClr val="2644FA"/>
                </a:solidFill>
                <a:ea typeface="仿宋" panose="02010609060101010101" charset="-122"/>
                <a:cs typeface="+mn-lt"/>
              </a:rPr>
              <a:t>X</a:t>
            </a:r>
            <a:r>
              <a:rPr lang="en-US" altLang="zh-CN" dirty="0">
                <a:solidFill>
                  <a:srgbClr val="2644FA"/>
                </a:solidFill>
              </a:rPr>
              <a:t>--&gt;</a:t>
            </a:r>
            <a:endParaRPr lang="en-US" altLang="zh-CN" dirty="0">
              <a:solidFill>
                <a:srgbClr val="2644FA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46780" y="360489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>
                <a:solidFill>
                  <a:srgbClr val="2644FA"/>
                </a:solidFill>
                <a:sym typeface="+mn-ea"/>
              </a:rPr>
              <a:t>标签</a:t>
            </a:r>
            <a:r>
              <a:rPr lang="en-US" altLang="zh-CN" dirty="0">
                <a:solidFill>
                  <a:srgbClr val="2644FA"/>
                </a:solidFill>
                <a:sym typeface="+mn-ea"/>
              </a:rPr>
              <a:t>Y</a:t>
            </a:r>
            <a:endParaRPr lang="en-US" altLang="zh-CN" dirty="0">
              <a:solidFill>
                <a:srgbClr val="2644FA"/>
              </a:solidFill>
              <a:sym typeface="+mn-ea"/>
            </a:endParaRPr>
          </a:p>
        </p:txBody>
      </p:sp>
    </p:spTree>
  </p:cSld>
  <p:clrMapOvr>
    <a:masterClrMapping/>
  </p:clrMapOvr>
  <p:transition advTm="31897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686050" y="387350"/>
            <a:ext cx="5022850" cy="45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辨别协同网络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(DCN)+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主动轮廓模型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46778" t="12006" r="30933"/>
          <a:stretch>
            <a:fillRect/>
          </a:stretch>
        </p:blipFill>
        <p:spPr>
          <a:xfrm>
            <a:off x="798195" y="1623695"/>
            <a:ext cx="2139950" cy="22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8" descr="蛇模型边界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81705" y="1818640"/>
            <a:ext cx="1887220" cy="18961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04185" y="2224405"/>
            <a:ext cx="539750" cy="836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800" dirty="0"/>
              <a:t>+</a:t>
            </a:r>
            <a:endParaRPr lang="en-US" altLang="zh-CN" sz="4800" dirty="0"/>
          </a:p>
        </p:txBody>
      </p:sp>
      <p:sp>
        <p:nvSpPr>
          <p:cNvPr id="10" name="文本框 9"/>
          <p:cNvSpPr txBox="1"/>
          <p:nvPr/>
        </p:nvSpPr>
        <p:spPr>
          <a:xfrm>
            <a:off x="5416550" y="2269490"/>
            <a:ext cx="552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/>
              <a:t>=</a:t>
            </a:r>
            <a:endParaRPr lang="en-US" altLang="zh-CN" sz="4800" dirty="0"/>
          </a:p>
        </p:txBody>
      </p:sp>
      <p:pic>
        <p:nvPicPr>
          <p:cNvPr id="11" name="图片 10" descr="简单蛇节点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485" y="1428115"/>
            <a:ext cx="2369185" cy="2417445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V="1">
            <a:off x="7251065" y="1500141"/>
            <a:ext cx="252730" cy="55753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>
            <p:custDataLst>
              <p:tags r:id="rId7"/>
            </p:custDataLst>
          </p:nvPr>
        </p:nvSpPr>
        <p:spPr>
          <a:xfrm>
            <a:off x="7249160" y="1047750"/>
            <a:ext cx="1019810" cy="384810"/>
          </a:xfrm>
          <a:prstGeom prst="round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>
            <p:custDataLst>
              <p:tags r:id="rId8"/>
            </p:custDataLst>
          </p:nvPr>
        </p:nvSpPr>
        <p:spPr>
          <a:xfrm>
            <a:off x="5739130" y="1040765"/>
            <a:ext cx="1200785" cy="414655"/>
          </a:xfrm>
          <a:prstGeom prst="round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863590" y="1094740"/>
            <a:ext cx="10001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感受视野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7355840" y="1072515"/>
            <a:ext cx="800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蛇节点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6476365" y="1526857"/>
            <a:ext cx="86360" cy="3175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1387475" y="3878580"/>
            <a:ext cx="9582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DCN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14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3865245" y="3839845"/>
            <a:ext cx="1104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简单蛇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718300" y="3816350"/>
            <a:ext cx="1500505" cy="34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智能蛇</a:t>
            </a:r>
            <a:r>
              <a:rPr lang="en-US" altLang="zh-CN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en-US" altLang="zh-CN" sz="1400" baseline="300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[1]</a:t>
            </a:r>
            <a:endParaRPr lang="en-US" altLang="zh-CN" sz="1400" baseline="300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1080770" y="1047750"/>
            <a:ext cx="4015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简单蛇结合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方法，简称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简单蛇</a:t>
            </a:r>
            <a:r>
              <a:rPr lang="en-US" altLang="zh-CN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DCN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3875" y="4530725"/>
            <a:ext cx="29571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400" b="1" dirty="0">
                <a:solidFill>
                  <a:srgbClr val="2644FA"/>
                </a:solidFill>
                <a:sym typeface="+mn-ea"/>
              </a:rPr>
              <a:t>Phys. Rev. Lett. 120, 176401 (2018)</a:t>
            </a:r>
            <a:endParaRPr lang="en-US" altLang="zh-CN" sz="1400" b="1" dirty="0">
              <a:solidFill>
                <a:srgbClr val="2644FA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5"/>
            </p:custDataLst>
          </p:nvPr>
        </p:nvSpPr>
        <p:spPr>
          <a:xfrm>
            <a:off x="3827780" y="4363720"/>
            <a:ext cx="5022850" cy="45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DCN+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简单蛇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智能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蛇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advTm="6732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543810" y="436245"/>
            <a:ext cx="4284345" cy="4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智能蛇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获取相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边界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简单蛇节点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4370" y="1035050"/>
            <a:ext cx="2647315" cy="2701925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1580515" y="3733165"/>
            <a:ext cx="1544955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智能蛇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sz="1400" baseline="300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3482340" y="2276475"/>
            <a:ext cx="480695" cy="25463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4255770" y="2070100"/>
            <a:ext cx="882015" cy="932180"/>
          </a:xfrm>
          <a:prstGeom prst="round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320540" y="2158365"/>
            <a:ext cx="81661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相图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0820" y="2000885"/>
            <a:ext cx="537210" cy="748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000" dirty="0"/>
              <a:t>=</a:t>
            </a:r>
            <a:endParaRPr lang="en-US" altLang="zh-CN" sz="4000" dirty="0"/>
          </a:p>
        </p:txBody>
      </p:sp>
      <p:pic>
        <p:nvPicPr>
          <p:cNvPr id="12" name="图片 11" descr="Balloon-Ac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28030" y="1315085"/>
            <a:ext cx="2433955" cy="236347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6363970" y="3653790"/>
            <a:ext cx="1699260" cy="590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BH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模型的相图，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蛇自动搜索相边界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523875" y="453072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400" b="1" dirty="0">
                <a:solidFill>
                  <a:srgbClr val="2644FA"/>
                </a:solidFill>
                <a:sym typeface="+mn-ea"/>
              </a:rPr>
              <a:t>Phys. Rev. Lett. 120, 176401 (2018)</a:t>
            </a:r>
            <a:endParaRPr lang="en-US" altLang="zh-CN" sz="1400" b="1" dirty="0">
              <a:solidFill>
                <a:srgbClr val="2644FA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3840" y="18351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3827780" y="4363720"/>
            <a:ext cx="5022850" cy="45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智能蛇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相图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相图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边界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390265" y="3128645"/>
                <a:ext cx="2677795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[</m:t>
                          </m:r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𝑛𝑐𝑢𝑡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265" y="3128645"/>
                <a:ext cx="2677795" cy="3683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405505" y="3419475"/>
                <a:ext cx="2677795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⋯ 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3405505" y="3419475"/>
                <a:ext cx="2677795" cy="36830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10147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81000" y="3511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6676390" y="6314440"/>
            <a:ext cx="53270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lume, M， Physical Review, 141(2), 517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, (1966)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↩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2543810" y="436245"/>
            <a:ext cx="4284345" cy="4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来源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9" name="图片 108" descr="$(F14XF3JKDDRKX`SOKF~9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75020" y="1792605"/>
            <a:ext cx="2185035" cy="1317625"/>
          </a:xfrm>
          <a:prstGeom prst="rect">
            <a:avLst/>
          </a:prstGeom>
        </p:spPr>
      </p:pic>
      <p:grpSp>
        <p:nvGrpSpPr>
          <p:cNvPr id="101" name="组合 100"/>
          <p:cNvGrpSpPr/>
          <p:nvPr/>
        </p:nvGrpSpPr>
        <p:grpSpPr>
          <a:xfrm>
            <a:off x="644525" y="1046480"/>
            <a:ext cx="4948555" cy="2164080"/>
            <a:chOff x="484" y="1864"/>
            <a:chExt cx="7793" cy="3408"/>
          </a:xfrm>
        </p:grpSpPr>
        <p:grpSp>
          <p:nvGrpSpPr>
            <p:cNvPr id="30" name="组合 29"/>
            <p:cNvGrpSpPr/>
            <p:nvPr/>
          </p:nvGrpSpPr>
          <p:grpSpPr>
            <a:xfrm rot="0">
              <a:off x="484" y="1864"/>
              <a:ext cx="6234" cy="672"/>
              <a:chOff x="276" y="6408"/>
              <a:chExt cx="6234" cy="672"/>
            </a:xfrm>
          </p:grpSpPr>
          <p:sp>
            <p:nvSpPr>
              <p:cNvPr id="31" name="文本框 178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48" y="6408"/>
                <a:ext cx="5305" cy="672"/>
              </a:xfrm>
              <a:prstGeom prst="rect">
                <a:avLst/>
              </a:prstGeom>
              <a:noFill/>
            </p:spPr>
            <p:txBody>
              <a:bodyPr wrap="none" lIns="68576" tIns="34287" rIns="68576" bIns="34287" rtlCol="0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标准玻色哈伯德</a:t>
                </a:r>
                <a:r>
                  <a:rPr lang="zh-CN" altLang="en-US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en-US" altLang="zh-CN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Bose-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Hubbard）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模型</a:t>
                </a:r>
                <a:endParaRPr lang="zh-CN" altLang="en-US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  <p:cxnSp>
            <p:nvCxnSpPr>
              <p:cNvPr id="32" name="直接连接符 31"/>
              <p:cNvCxnSpPr/>
              <p:nvPr>
                <p:custDataLst>
                  <p:tags r:id="rId7"/>
                </p:custDataLst>
              </p:nvPr>
            </p:nvCxnSpPr>
            <p:spPr>
              <a:xfrm flipV="1">
                <a:off x="336" y="6985"/>
                <a:ext cx="6174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98"/>
              <p:cNvGrpSpPr/>
              <p:nvPr/>
            </p:nvGrpSpPr>
            <p:grpSpPr>
              <a:xfrm>
                <a:off x="276" y="6493"/>
                <a:ext cx="463" cy="479"/>
                <a:chOff x="209551" y="3594100"/>
                <a:chExt cx="280988" cy="290513"/>
              </a:xfrm>
              <a:solidFill>
                <a:srgbClr val="157E9F"/>
              </a:solidFill>
            </p:grpSpPr>
            <p:sp>
              <p:nvSpPr>
                <p:cNvPr id="37" name="Freeform 154"/>
                <p:cNvSpPr>
                  <a:spLocks noEditPoint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209551" y="3594100"/>
                  <a:ext cx="280988" cy="290513"/>
                </a:xfrm>
                <a:custGeom>
                  <a:avLst/>
                  <a:gdLst/>
                  <a:ahLst/>
                  <a:cxnLst>
                    <a:cxn ang="0">
                      <a:pos x="25" y="104"/>
                    </a:cxn>
                    <a:cxn ang="0">
                      <a:pos x="40" y="103"/>
                    </a:cxn>
                    <a:cxn ang="0">
                      <a:pos x="84" y="103"/>
                    </a:cxn>
                    <a:cxn ang="0">
                      <a:pos x="99" y="104"/>
                    </a:cxn>
                    <a:cxn ang="0">
                      <a:pos x="108" y="64"/>
                    </a:cxn>
                    <a:cxn ang="0">
                      <a:pos x="99" y="24"/>
                    </a:cxn>
                    <a:cxn ang="0">
                      <a:pos x="62" y="0"/>
                    </a:cxn>
                    <a:cxn ang="0">
                      <a:pos x="25" y="24"/>
                    </a:cxn>
                    <a:cxn ang="0">
                      <a:pos x="16" y="64"/>
                    </a:cxn>
                    <a:cxn ang="0">
                      <a:pos x="62" y="124"/>
                    </a:cxn>
                    <a:cxn ang="0">
                      <a:pos x="62" y="95"/>
                    </a:cxn>
                    <a:cxn ang="0">
                      <a:pos x="62" y="124"/>
                    </a:cxn>
                    <a:cxn ang="0">
                      <a:pos x="39" y="50"/>
                    </a:cxn>
                    <a:cxn ang="0">
                      <a:pos x="62" y="37"/>
                    </a:cxn>
                    <a:cxn ang="0">
                      <a:pos x="85" y="50"/>
                    </a:cxn>
                    <a:cxn ang="0">
                      <a:pos x="85" y="78"/>
                    </a:cxn>
                    <a:cxn ang="0">
                      <a:pos x="62" y="91"/>
                    </a:cxn>
                    <a:cxn ang="0">
                      <a:pos x="39" y="78"/>
                    </a:cxn>
                    <a:cxn ang="0">
                      <a:pos x="34" y="74"/>
                    </a:cxn>
                    <a:cxn ang="0">
                      <a:pos x="34" y="54"/>
                    </a:cxn>
                    <a:cxn ang="0">
                      <a:pos x="34" y="74"/>
                    </a:cxn>
                    <a:cxn ang="0">
                      <a:pos x="42" y="30"/>
                    </a:cxn>
                    <a:cxn ang="0">
                      <a:pos x="48" y="40"/>
                    </a:cxn>
                    <a:cxn ang="0">
                      <a:pos x="67" y="35"/>
                    </a:cxn>
                    <a:cxn ang="0">
                      <a:pos x="85" y="45"/>
                    </a:cxn>
                    <a:cxn ang="0">
                      <a:pos x="67" y="35"/>
                    </a:cxn>
                    <a:cxn ang="0">
                      <a:pos x="102" y="64"/>
                    </a:cxn>
                    <a:cxn ang="0">
                      <a:pos x="90" y="64"/>
                    </a:cxn>
                    <a:cxn ang="0">
                      <a:pos x="85" y="83"/>
                    </a:cxn>
                    <a:cxn ang="0">
                      <a:pos x="67" y="93"/>
                    </a:cxn>
                    <a:cxn ang="0">
                      <a:pos x="85" y="83"/>
                    </a:cxn>
                    <a:cxn ang="0">
                      <a:pos x="57" y="93"/>
                    </a:cxn>
                    <a:cxn ang="0">
                      <a:pos x="39" y="83"/>
                    </a:cxn>
                    <a:cxn ang="0">
                      <a:pos x="116" y="94"/>
                    </a:cxn>
                    <a:cxn ang="0">
                      <a:pos x="86" y="99"/>
                    </a:cxn>
                    <a:cxn ang="0">
                      <a:pos x="105" y="67"/>
                    </a:cxn>
                    <a:cxn ang="0">
                      <a:pos x="99" y="28"/>
                    </a:cxn>
                    <a:cxn ang="0">
                      <a:pos x="105" y="61"/>
                    </a:cxn>
                    <a:cxn ang="0">
                      <a:pos x="86" y="29"/>
                    </a:cxn>
                    <a:cxn ang="0">
                      <a:pos x="62" y="4"/>
                    </a:cxn>
                    <a:cxn ang="0">
                      <a:pos x="62" y="33"/>
                    </a:cxn>
                    <a:cxn ang="0">
                      <a:pos x="62" y="4"/>
                    </a:cxn>
                    <a:cxn ang="0">
                      <a:pos x="25" y="28"/>
                    </a:cxn>
                    <a:cxn ang="0">
                      <a:pos x="35" y="48"/>
                    </a:cxn>
                    <a:cxn ang="0">
                      <a:pos x="8" y="34"/>
                    </a:cxn>
                    <a:cxn ang="0">
                      <a:pos x="35" y="80"/>
                    </a:cxn>
                    <a:cxn ang="0">
                      <a:pos x="25" y="100"/>
                    </a:cxn>
                    <a:cxn ang="0">
                      <a:pos x="8" y="94"/>
                    </a:cxn>
                  </a:cxnLst>
                  <a:rect l="0" t="0" r="r" b="b"/>
                  <a:pathLst>
                    <a:path w="124" h="128">
                      <a:moveTo>
                        <a:pt x="4" y="96"/>
                      </a:moveTo>
                      <a:cubicBezTo>
                        <a:pt x="7" y="101"/>
                        <a:pt x="14" y="104"/>
                        <a:pt x="25" y="104"/>
                      </a:cubicBezTo>
                      <a:cubicBezTo>
                        <a:pt x="25" y="104"/>
                        <a:pt x="25" y="104"/>
                        <a:pt x="25" y="104"/>
                      </a:cubicBezTo>
                      <a:cubicBezTo>
                        <a:pt x="29" y="104"/>
                        <a:pt x="34" y="104"/>
                        <a:pt x="40" y="103"/>
                      </a:cubicBezTo>
                      <a:cubicBezTo>
                        <a:pt x="45" y="118"/>
                        <a:pt x="53" y="128"/>
                        <a:pt x="62" y="128"/>
                      </a:cubicBezTo>
                      <a:cubicBezTo>
                        <a:pt x="71" y="128"/>
                        <a:pt x="79" y="118"/>
                        <a:pt x="84" y="103"/>
                      </a:cubicBezTo>
                      <a:cubicBezTo>
                        <a:pt x="90" y="104"/>
                        <a:pt x="95" y="104"/>
                        <a:pt x="99" y="104"/>
                      </a:cubicBezTo>
                      <a:cubicBezTo>
                        <a:pt x="99" y="104"/>
                        <a:pt x="99" y="104"/>
                        <a:pt x="99" y="104"/>
                      </a:cubicBezTo>
                      <a:cubicBezTo>
                        <a:pt x="110" y="104"/>
                        <a:pt x="117" y="101"/>
                        <a:pt x="120" y="96"/>
                      </a:cubicBezTo>
                      <a:cubicBezTo>
                        <a:pt x="124" y="89"/>
                        <a:pt x="120" y="77"/>
                        <a:pt x="108" y="64"/>
                      </a:cubicBezTo>
                      <a:cubicBezTo>
                        <a:pt x="120" y="51"/>
                        <a:pt x="124" y="39"/>
                        <a:pt x="120" y="32"/>
                      </a:cubicBezTo>
                      <a:cubicBezTo>
                        <a:pt x="117" y="27"/>
                        <a:pt x="110" y="24"/>
                        <a:pt x="99" y="24"/>
                      </a:cubicBezTo>
                      <a:cubicBezTo>
                        <a:pt x="95" y="24"/>
                        <a:pt x="90" y="24"/>
                        <a:pt x="84" y="25"/>
                      </a:cubicBezTo>
                      <a:cubicBezTo>
                        <a:pt x="79" y="10"/>
                        <a:pt x="71" y="0"/>
                        <a:pt x="62" y="0"/>
                      </a:cubicBezTo>
                      <a:cubicBezTo>
                        <a:pt x="53" y="0"/>
                        <a:pt x="45" y="10"/>
                        <a:pt x="40" y="25"/>
                      </a:cubicBezTo>
                      <a:cubicBezTo>
                        <a:pt x="34" y="24"/>
                        <a:pt x="29" y="24"/>
                        <a:pt x="25" y="24"/>
                      </a:cubicBezTo>
                      <a:cubicBezTo>
                        <a:pt x="14" y="24"/>
                        <a:pt x="7" y="27"/>
                        <a:pt x="4" y="32"/>
                      </a:cubicBezTo>
                      <a:cubicBezTo>
                        <a:pt x="0" y="39"/>
                        <a:pt x="4" y="51"/>
                        <a:pt x="16" y="64"/>
                      </a:cubicBezTo>
                      <a:cubicBezTo>
                        <a:pt x="4" y="77"/>
                        <a:pt x="0" y="89"/>
                        <a:pt x="4" y="96"/>
                      </a:cubicBezTo>
                      <a:close/>
                      <a:moveTo>
                        <a:pt x="62" y="124"/>
                      </a:moveTo>
                      <a:cubicBezTo>
                        <a:pt x="55" y="124"/>
                        <a:pt x="48" y="115"/>
                        <a:pt x="43" y="102"/>
                      </a:cubicBezTo>
                      <a:cubicBezTo>
                        <a:pt x="50" y="100"/>
                        <a:pt x="56" y="98"/>
                        <a:pt x="62" y="95"/>
                      </a:cubicBezTo>
                      <a:cubicBezTo>
                        <a:pt x="68" y="98"/>
                        <a:pt x="74" y="100"/>
                        <a:pt x="81" y="102"/>
                      </a:cubicBezTo>
                      <a:cubicBezTo>
                        <a:pt x="76" y="115"/>
                        <a:pt x="69" y="124"/>
                        <a:pt x="62" y="124"/>
                      </a:cubicBezTo>
                      <a:close/>
                      <a:moveTo>
                        <a:pt x="38" y="64"/>
                      </a:moveTo>
                      <a:cubicBezTo>
                        <a:pt x="38" y="59"/>
                        <a:pt x="38" y="55"/>
                        <a:pt x="39" y="50"/>
                      </a:cubicBezTo>
                      <a:cubicBezTo>
                        <a:pt x="42" y="48"/>
                        <a:pt x="46" y="46"/>
                        <a:pt x="50" y="43"/>
                      </a:cubicBezTo>
                      <a:cubicBezTo>
                        <a:pt x="54" y="41"/>
                        <a:pt x="58" y="39"/>
                        <a:pt x="62" y="37"/>
                      </a:cubicBezTo>
                      <a:cubicBezTo>
                        <a:pt x="66" y="39"/>
                        <a:pt x="70" y="41"/>
                        <a:pt x="74" y="43"/>
                      </a:cubicBezTo>
                      <a:cubicBezTo>
                        <a:pt x="78" y="46"/>
                        <a:pt x="82" y="48"/>
                        <a:pt x="85" y="50"/>
                      </a:cubicBezTo>
                      <a:cubicBezTo>
                        <a:pt x="86" y="55"/>
                        <a:pt x="86" y="59"/>
                        <a:pt x="86" y="64"/>
                      </a:cubicBezTo>
                      <a:cubicBezTo>
                        <a:pt x="86" y="69"/>
                        <a:pt x="86" y="73"/>
                        <a:pt x="85" y="78"/>
                      </a:cubicBezTo>
                      <a:cubicBezTo>
                        <a:pt x="82" y="80"/>
                        <a:pt x="78" y="82"/>
                        <a:pt x="74" y="85"/>
                      </a:cubicBezTo>
                      <a:cubicBezTo>
                        <a:pt x="70" y="87"/>
                        <a:pt x="66" y="89"/>
                        <a:pt x="62" y="91"/>
                      </a:cubicBezTo>
                      <a:cubicBezTo>
                        <a:pt x="58" y="89"/>
                        <a:pt x="54" y="87"/>
                        <a:pt x="50" y="85"/>
                      </a:cubicBezTo>
                      <a:cubicBezTo>
                        <a:pt x="46" y="82"/>
                        <a:pt x="42" y="80"/>
                        <a:pt x="39" y="78"/>
                      </a:cubicBezTo>
                      <a:cubicBezTo>
                        <a:pt x="38" y="73"/>
                        <a:pt x="38" y="69"/>
                        <a:pt x="38" y="64"/>
                      </a:cubicBezTo>
                      <a:close/>
                      <a:moveTo>
                        <a:pt x="34" y="74"/>
                      </a:moveTo>
                      <a:cubicBezTo>
                        <a:pt x="30" y="71"/>
                        <a:pt x="26" y="68"/>
                        <a:pt x="22" y="64"/>
                      </a:cubicBezTo>
                      <a:cubicBezTo>
                        <a:pt x="26" y="60"/>
                        <a:pt x="30" y="57"/>
                        <a:pt x="34" y="54"/>
                      </a:cubicBezTo>
                      <a:cubicBezTo>
                        <a:pt x="34" y="57"/>
                        <a:pt x="34" y="60"/>
                        <a:pt x="34" y="64"/>
                      </a:cubicBezTo>
                      <a:cubicBezTo>
                        <a:pt x="34" y="68"/>
                        <a:pt x="34" y="71"/>
                        <a:pt x="34" y="74"/>
                      </a:cubicBezTo>
                      <a:close/>
                      <a:moveTo>
                        <a:pt x="39" y="45"/>
                      </a:moveTo>
                      <a:cubicBezTo>
                        <a:pt x="40" y="40"/>
                        <a:pt x="41" y="35"/>
                        <a:pt x="42" y="30"/>
                      </a:cubicBezTo>
                      <a:cubicBezTo>
                        <a:pt x="47" y="31"/>
                        <a:pt x="52" y="33"/>
                        <a:pt x="57" y="35"/>
                      </a:cubicBezTo>
                      <a:cubicBezTo>
                        <a:pt x="54" y="36"/>
                        <a:pt x="51" y="38"/>
                        <a:pt x="48" y="40"/>
                      </a:cubicBezTo>
                      <a:cubicBezTo>
                        <a:pt x="45" y="42"/>
                        <a:pt x="42" y="43"/>
                        <a:pt x="39" y="45"/>
                      </a:cubicBezTo>
                      <a:close/>
                      <a:moveTo>
                        <a:pt x="67" y="35"/>
                      </a:moveTo>
                      <a:cubicBezTo>
                        <a:pt x="72" y="33"/>
                        <a:pt x="77" y="31"/>
                        <a:pt x="82" y="30"/>
                      </a:cubicBezTo>
                      <a:cubicBezTo>
                        <a:pt x="83" y="35"/>
                        <a:pt x="84" y="40"/>
                        <a:pt x="85" y="45"/>
                      </a:cubicBezTo>
                      <a:cubicBezTo>
                        <a:pt x="82" y="43"/>
                        <a:pt x="79" y="42"/>
                        <a:pt x="76" y="40"/>
                      </a:cubicBezTo>
                      <a:cubicBezTo>
                        <a:pt x="73" y="38"/>
                        <a:pt x="70" y="36"/>
                        <a:pt x="67" y="35"/>
                      </a:cubicBezTo>
                      <a:close/>
                      <a:moveTo>
                        <a:pt x="90" y="54"/>
                      </a:moveTo>
                      <a:cubicBezTo>
                        <a:pt x="94" y="57"/>
                        <a:pt x="98" y="60"/>
                        <a:pt x="102" y="64"/>
                      </a:cubicBezTo>
                      <a:cubicBezTo>
                        <a:pt x="98" y="68"/>
                        <a:pt x="94" y="71"/>
                        <a:pt x="90" y="74"/>
                      </a:cubicBezTo>
                      <a:cubicBezTo>
                        <a:pt x="90" y="71"/>
                        <a:pt x="90" y="68"/>
                        <a:pt x="90" y="64"/>
                      </a:cubicBezTo>
                      <a:cubicBezTo>
                        <a:pt x="90" y="60"/>
                        <a:pt x="90" y="57"/>
                        <a:pt x="90" y="54"/>
                      </a:cubicBezTo>
                      <a:close/>
                      <a:moveTo>
                        <a:pt x="85" y="83"/>
                      </a:moveTo>
                      <a:cubicBezTo>
                        <a:pt x="84" y="88"/>
                        <a:pt x="83" y="93"/>
                        <a:pt x="82" y="98"/>
                      </a:cubicBezTo>
                      <a:cubicBezTo>
                        <a:pt x="77" y="97"/>
                        <a:pt x="72" y="95"/>
                        <a:pt x="67" y="93"/>
                      </a:cubicBezTo>
                      <a:cubicBezTo>
                        <a:pt x="70" y="92"/>
                        <a:pt x="73" y="90"/>
                        <a:pt x="76" y="88"/>
                      </a:cubicBezTo>
                      <a:cubicBezTo>
                        <a:pt x="79" y="86"/>
                        <a:pt x="82" y="85"/>
                        <a:pt x="85" y="83"/>
                      </a:cubicBezTo>
                      <a:close/>
                      <a:moveTo>
                        <a:pt x="48" y="88"/>
                      </a:moveTo>
                      <a:cubicBezTo>
                        <a:pt x="51" y="90"/>
                        <a:pt x="54" y="92"/>
                        <a:pt x="57" y="93"/>
                      </a:cubicBezTo>
                      <a:cubicBezTo>
                        <a:pt x="52" y="95"/>
                        <a:pt x="47" y="97"/>
                        <a:pt x="42" y="98"/>
                      </a:cubicBezTo>
                      <a:cubicBezTo>
                        <a:pt x="41" y="93"/>
                        <a:pt x="40" y="88"/>
                        <a:pt x="39" y="83"/>
                      </a:cubicBezTo>
                      <a:cubicBezTo>
                        <a:pt x="42" y="85"/>
                        <a:pt x="45" y="86"/>
                        <a:pt x="48" y="88"/>
                      </a:cubicBezTo>
                      <a:close/>
                      <a:moveTo>
                        <a:pt x="116" y="94"/>
                      </a:moveTo>
                      <a:cubicBezTo>
                        <a:pt x="114" y="98"/>
                        <a:pt x="108" y="100"/>
                        <a:pt x="99" y="100"/>
                      </a:cubicBezTo>
                      <a:cubicBezTo>
                        <a:pt x="95" y="100"/>
                        <a:pt x="90" y="100"/>
                        <a:pt x="86" y="99"/>
                      </a:cubicBezTo>
                      <a:cubicBezTo>
                        <a:pt x="87" y="93"/>
                        <a:pt x="88" y="87"/>
                        <a:pt x="89" y="80"/>
                      </a:cubicBezTo>
                      <a:cubicBezTo>
                        <a:pt x="95" y="76"/>
                        <a:pt x="101" y="71"/>
                        <a:pt x="105" y="67"/>
                      </a:cubicBezTo>
                      <a:cubicBezTo>
                        <a:pt x="115" y="78"/>
                        <a:pt x="120" y="88"/>
                        <a:pt x="116" y="94"/>
                      </a:cubicBezTo>
                      <a:close/>
                      <a:moveTo>
                        <a:pt x="99" y="28"/>
                      </a:moveTo>
                      <a:cubicBezTo>
                        <a:pt x="108" y="28"/>
                        <a:pt x="114" y="30"/>
                        <a:pt x="116" y="34"/>
                      </a:cubicBezTo>
                      <a:cubicBezTo>
                        <a:pt x="120" y="40"/>
                        <a:pt x="115" y="50"/>
                        <a:pt x="105" y="61"/>
                      </a:cubicBezTo>
                      <a:cubicBezTo>
                        <a:pt x="101" y="57"/>
                        <a:pt x="95" y="52"/>
                        <a:pt x="89" y="48"/>
                      </a:cubicBezTo>
                      <a:cubicBezTo>
                        <a:pt x="88" y="41"/>
                        <a:pt x="87" y="35"/>
                        <a:pt x="86" y="29"/>
                      </a:cubicBezTo>
                      <a:cubicBezTo>
                        <a:pt x="90" y="28"/>
                        <a:pt x="95" y="28"/>
                        <a:pt x="99" y="28"/>
                      </a:cubicBezTo>
                      <a:close/>
                      <a:moveTo>
                        <a:pt x="62" y="4"/>
                      </a:moveTo>
                      <a:cubicBezTo>
                        <a:pt x="69" y="4"/>
                        <a:pt x="76" y="13"/>
                        <a:pt x="81" y="26"/>
                      </a:cubicBezTo>
                      <a:cubicBezTo>
                        <a:pt x="74" y="28"/>
                        <a:pt x="68" y="30"/>
                        <a:pt x="62" y="33"/>
                      </a:cubicBezTo>
                      <a:cubicBezTo>
                        <a:pt x="56" y="30"/>
                        <a:pt x="50" y="28"/>
                        <a:pt x="43" y="26"/>
                      </a:cubicBezTo>
                      <a:cubicBezTo>
                        <a:pt x="48" y="13"/>
                        <a:pt x="55" y="4"/>
                        <a:pt x="62" y="4"/>
                      </a:cubicBezTo>
                      <a:close/>
                      <a:moveTo>
                        <a:pt x="8" y="34"/>
                      </a:moveTo>
                      <a:cubicBezTo>
                        <a:pt x="10" y="30"/>
                        <a:pt x="16" y="28"/>
                        <a:pt x="25" y="28"/>
                      </a:cubicBezTo>
                      <a:cubicBezTo>
                        <a:pt x="29" y="28"/>
                        <a:pt x="34" y="28"/>
                        <a:pt x="38" y="29"/>
                      </a:cubicBezTo>
                      <a:cubicBezTo>
                        <a:pt x="37" y="35"/>
                        <a:pt x="36" y="41"/>
                        <a:pt x="35" y="48"/>
                      </a:cubicBezTo>
                      <a:cubicBezTo>
                        <a:pt x="29" y="52"/>
                        <a:pt x="23" y="57"/>
                        <a:pt x="19" y="61"/>
                      </a:cubicBezTo>
                      <a:cubicBezTo>
                        <a:pt x="9" y="50"/>
                        <a:pt x="4" y="40"/>
                        <a:pt x="8" y="34"/>
                      </a:cubicBezTo>
                      <a:close/>
                      <a:moveTo>
                        <a:pt x="19" y="67"/>
                      </a:moveTo>
                      <a:cubicBezTo>
                        <a:pt x="23" y="71"/>
                        <a:pt x="29" y="76"/>
                        <a:pt x="35" y="80"/>
                      </a:cubicBezTo>
                      <a:cubicBezTo>
                        <a:pt x="36" y="87"/>
                        <a:pt x="37" y="93"/>
                        <a:pt x="38" y="99"/>
                      </a:cubicBezTo>
                      <a:cubicBezTo>
                        <a:pt x="34" y="100"/>
                        <a:pt x="29" y="100"/>
                        <a:pt x="25" y="100"/>
                      </a:cubicBezTo>
                      <a:cubicBezTo>
                        <a:pt x="25" y="100"/>
                        <a:pt x="25" y="100"/>
                        <a:pt x="25" y="100"/>
                      </a:cubicBezTo>
                      <a:cubicBezTo>
                        <a:pt x="16" y="100"/>
                        <a:pt x="10" y="98"/>
                        <a:pt x="8" y="94"/>
                      </a:cubicBezTo>
                      <a:cubicBezTo>
                        <a:pt x="4" y="88"/>
                        <a:pt x="9" y="78"/>
                        <a:pt x="19" y="67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157E9F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id-ID"/>
                </a:p>
              </p:txBody>
            </p:sp>
            <p:sp>
              <p:nvSpPr>
                <p:cNvPr id="46" name="Freeform 155"/>
                <p:cNvSpPr>
                  <a:spLocks noEditPoint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327026" y="3716338"/>
                  <a:ext cx="46038" cy="46038"/>
                </a:xfrm>
                <a:custGeom>
                  <a:avLst/>
                  <a:gdLst/>
                  <a:ahLst/>
                  <a:cxnLst>
                    <a:cxn ang="0">
                      <a:pos x="10" y="20"/>
                    </a:cxn>
                    <a:cxn ang="0">
                      <a:pos x="20" y="10"/>
                    </a:cxn>
                    <a:cxn ang="0">
                      <a:pos x="10" y="0"/>
                    </a:cxn>
                    <a:cxn ang="0">
                      <a:pos x="0" y="10"/>
                    </a:cxn>
                    <a:cxn ang="0">
                      <a:pos x="10" y="20"/>
                    </a:cxn>
                    <a:cxn ang="0">
                      <a:pos x="10" y="4"/>
                    </a:cxn>
                    <a:cxn ang="0">
                      <a:pos x="16" y="10"/>
                    </a:cxn>
                    <a:cxn ang="0">
                      <a:pos x="10" y="16"/>
                    </a:cxn>
                    <a:cxn ang="0">
                      <a:pos x="4" y="10"/>
                    </a:cxn>
                    <a:cxn ang="0">
                      <a:pos x="10" y="4"/>
                    </a:cxn>
                  </a:cxnLst>
                  <a:rect l="0" t="0" r="r" b="b"/>
                  <a:pathLst>
                    <a:path w="20" h="20">
                      <a:moveTo>
                        <a:pt x="10" y="20"/>
                      </a:moveTo>
                      <a:cubicBezTo>
                        <a:pt x="16" y="20"/>
                        <a:pt x="20" y="16"/>
                        <a:pt x="20" y="10"/>
                      </a:cubicBezTo>
                      <a:cubicBezTo>
                        <a:pt x="20" y="4"/>
                        <a:pt x="16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ubicBezTo>
                        <a:pt x="0" y="16"/>
                        <a:pt x="4" y="20"/>
                        <a:pt x="10" y="20"/>
                      </a:cubicBezTo>
                      <a:close/>
                      <a:moveTo>
                        <a:pt x="10" y="4"/>
                      </a:moveTo>
                      <a:cubicBezTo>
                        <a:pt x="13" y="4"/>
                        <a:pt x="16" y="7"/>
                        <a:pt x="16" y="10"/>
                      </a:cubicBezTo>
                      <a:cubicBezTo>
                        <a:pt x="16" y="13"/>
                        <a:pt x="13" y="16"/>
                        <a:pt x="10" y="16"/>
                      </a:cubicBezTo>
                      <a:cubicBezTo>
                        <a:pt x="7" y="16"/>
                        <a:pt x="4" y="13"/>
                        <a:pt x="4" y="10"/>
                      </a:cubicBezTo>
                      <a:cubicBezTo>
                        <a:pt x="4" y="7"/>
                        <a:pt x="7" y="4"/>
                        <a:pt x="10" y="4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157E9F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id-ID"/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 rot="0">
              <a:off x="1031" y="2531"/>
              <a:ext cx="7246" cy="2741"/>
              <a:chOff x="924" y="3025"/>
              <a:chExt cx="7246" cy="2741"/>
            </a:xfrm>
          </p:grpSpPr>
          <p:graphicFrame>
            <p:nvGraphicFramePr>
              <p:cNvPr id="60" name="对象 59"/>
              <p:cNvGraphicFramePr/>
              <p:nvPr>
                <p:custDataLst>
                  <p:tags r:id="rId10"/>
                </p:custDataLst>
              </p:nvPr>
            </p:nvGraphicFramePr>
            <p:xfrm>
              <a:off x="924" y="3025"/>
              <a:ext cx="6923" cy="8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" name="Equation" r:id="rId11" imgW="3086100" imgH="431800" progId="Equation.DSMT4">
                      <p:embed/>
                    </p:oleObj>
                  </mc:Choice>
                  <mc:Fallback>
                    <p:oleObj name="Equation" r:id="rId11" imgW="3086100" imgH="431800" progId="Equation.DSMT4">
                      <p:embed/>
                      <p:pic>
                        <p:nvPicPr>
                          <p:cNvPr id="0" name="图片 1024" descr="image6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24" y="3025"/>
                            <a:ext cx="6923" cy="86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" name="下箭头 63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78" y="3824"/>
                <a:ext cx="119" cy="453"/>
              </a:xfrm>
              <a:prstGeom prst="downArrow">
                <a:avLst/>
              </a:prstGeom>
              <a:solidFill>
                <a:srgbClr val="157E9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" name="下箭头 68"/>
              <p:cNvSpPr/>
              <p:nvPr>
                <p:custDataLst>
                  <p:tags r:id="rId14"/>
                </p:custDataLst>
              </p:nvPr>
            </p:nvSpPr>
            <p:spPr>
              <a:xfrm>
                <a:off x="4931" y="3824"/>
                <a:ext cx="119" cy="453"/>
              </a:xfrm>
              <a:prstGeom prst="downArrow">
                <a:avLst/>
              </a:prstGeom>
              <a:solidFill>
                <a:srgbClr val="157E9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" name="下箭头 77"/>
              <p:cNvSpPr/>
              <p:nvPr>
                <p:custDataLst>
                  <p:tags r:id="rId15"/>
                </p:custDataLst>
              </p:nvPr>
            </p:nvSpPr>
            <p:spPr>
              <a:xfrm>
                <a:off x="7288" y="3823"/>
                <a:ext cx="119" cy="453"/>
              </a:xfrm>
              <a:prstGeom prst="downArrow">
                <a:avLst/>
              </a:prstGeom>
              <a:solidFill>
                <a:srgbClr val="157E9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" name="流程图: 可选过程 85"/>
              <p:cNvSpPr/>
              <p:nvPr>
                <p:custDataLst>
                  <p:tags r:id="rId16"/>
                </p:custDataLst>
              </p:nvPr>
            </p:nvSpPr>
            <p:spPr>
              <a:xfrm>
                <a:off x="1343" y="4356"/>
                <a:ext cx="1920" cy="1147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相邻格点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隧穿能量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8" name="流程图: 可选过程 87"/>
              <p:cNvSpPr/>
              <p:nvPr>
                <p:custDataLst>
                  <p:tags r:id="rId17"/>
                </p:custDataLst>
              </p:nvPr>
            </p:nvSpPr>
            <p:spPr>
              <a:xfrm>
                <a:off x="4228" y="4356"/>
                <a:ext cx="2335" cy="1147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同一格点原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子排斥作用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9" name="流程图: 可选过程 88"/>
              <p:cNvSpPr/>
              <p:nvPr>
                <p:custDataLst>
                  <p:tags r:id="rId18"/>
                </p:custDataLst>
              </p:nvPr>
            </p:nvSpPr>
            <p:spPr>
              <a:xfrm>
                <a:off x="6664" y="4356"/>
                <a:ext cx="1506" cy="1410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化学势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控制总粒子数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003871" y="4595114"/>
                <a:ext cx="394906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𝜓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𝑛𝑐𝑢𝑡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𝑛𝑐𝑢𝑡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71" y="4595114"/>
                <a:ext cx="3949065" cy="368300"/>
              </a:xfrm>
              <a:prstGeom prst="rect">
                <a:avLst/>
              </a:prstGeom>
              <a:blipFill rotWithShape="1">
                <a:blip r:embed="rId19"/>
                <a:stretch>
                  <a:fillRect l="-14" t="-69" r="14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Balloon-Ac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875020" y="3121025"/>
            <a:ext cx="2414270" cy="1765300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>
            <a:off x="2689860" y="3284855"/>
            <a:ext cx="4012565" cy="43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-418465" y="4257040"/>
                <a:ext cx="457200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[</m:t>
                          </m:r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⋯,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𝑛𝑐𝑢𝑡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8465" y="4257040"/>
                <a:ext cx="4572000" cy="36830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图片 106" descr="1-11-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875020" y="245110"/>
            <a:ext cx="2184400" cy="1447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1869376" y="3518789"/>
                <a:ext cx="907415" cy="4178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/>
                  <a:t>=0  </a:t>
                </a:r>
                <a:endParaRPr lang="en-US" altLang="zh-CN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376" y="3518789"/>
                <a:ext cx="907415" cy="417830"/>
              </a:xfrm>
              <a:prstGeom prst="rect">
                <a:avLst/>
              </a:prstGeom>
              <a:blipFill rotWithShape="1">
                <a:blip r:embed="rId25"/>
                <a:stretch>
                  <a:fillRect l="-63" t="-61" r="-6725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1009015" y="3235325"/>
            <a:ext cx="1085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背景</a:t>
            </a:r>
            <a:r>
              <a:rPr lang="zh-CN" altLang="en-US" dirty="0"/>
              <a:t>色</a:t>
            </a:r>
            <a:endParaRPr lang="zh-CN" altLang="en-US" dirty="0"/>
          </a:p>
        </p:txBody>
      </p:sp>
      <p:sp>
        <p:nvSpPr>
          <p:cNvPr id="22" name="文本框 21"/>
          <p:cNvSpPr txBox="1"/>
          <p:nvPr>
            <p:custDataLst>
              <p:tags r:id="rId26"/>
            </p:custDataLst>
          </p:nvPr>
        </p:nvSpPr>
        <p:spPr>
          <a:xfrm>
            <a:off x="1009015" y="3885565"/>
            <a:ext cx="1459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输入</a:t>
            </a:r>
            <a:r>
              <a:rPr lang="zh-CN" altLang="en-US" dirty="0"/>
              <a:t>数据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3657536" y="3525139"/>
                <a:ext cx="1028065" cy="4178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†</m:t>
                            </m:r>
                          </m:sup>
                        </m:sSubSup>
                      </m:e>
                    </m:d>
                    <m:r>
                      <a:rPr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</m:oMath>
                </a14:m>
                <a:r>
                  <a:rPr lang="en-US" altLang="zh-CN" dirty="0">
                    <a:sym typeface="+mn-ea"/>
                  </a:rPr>
                  <a:t>0</a:t>
                </a:r>
                <a:r>
                  <a:rPr lang="en-US" altLang="zh-CN" dirty="0"/>
                  <a:t>  </a:t>
                </a:r>
                <a:endParaRPr lang="en-US" altLang="zh-CN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3657536" y="3525139"/>
                <a:ext cx="1028065" cy="417830"/>
              </a:xfrm>
              <a:prstGeom prst="rect">
                <a:avLst/>
              </a:prstGeom>
              <a:blipFill rotWithShape="1">
                <a:blip r:embed="rId29"/>
                <a:stretch>
                  <a:fillRect l="-56" t="-61" r="-5936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6334061" y="3645789"/>
                <a:ext cx="907415" cy="4178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i="1" dirty="0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>
                    <a:solidFill>
                      <a:srgbClr val="FFFF00"/>
                    </a:solidFill>
                  </a:rPr>
                  <a:t>=0  </a:t>
                </a:r>
                <a:endParaRPr lang="en-US" altLang="zh-CN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6334061" y="3645789"/>
                <a:ext cx="907415" cy="417830"/>
              </a:xfrm>
              <a:prstGeom prst="rect">
                <a:avLst/>
              </a:prstGeom>
              <a:blipFill rotWithShape="1">
                <a:blip r:embed="rId32"/>
                <a:stretch>
                  <a:fillRect l="-63" t="-61" r="-6725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7138606" y="4069969"/>
                <a:ext cx="1028065" cy="4178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i="1" dirty="0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†</m:t>
                            </m:r>
                          </m:sup>
                        </m:sSubSup>
                      </m:e>
                    </m:d>
                    <m:r>
                      <a:rPr lang="en-US" altLang="zh-CN" i="1" dirty="0">
                        <a:solidFill>
                          <a:srgbClr val="FFFF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</m:oMath>
                </a14:m>
                <a:r>
                  <a:rPr lang="en-US" altLang="zh-CN" dirty="0">
                    <a:solidFill>
                      <a:srgbClr val="FFFF00"/>
                    </a:solidFill>
                    <a:sym typeface="+mn-ea"/>
                  </a:rPr>
                  <a:t>0</a:t>
                </a:r>
                <a:r>
                  <a:rPr lang="en-US" altLang="zh-CN" dirty="0"/>
                  <a:t>  </a:t>
                </a:r>
                <a:endParaRPr lang="en-US" altLang="zh-CN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7138606" y="4069969"/>
                <a:ext cx="1028065" cy="417830"/>
              </a:xfrm>
              <a:prstGeom prst="rect">
                <a:avLst/>
              </a:prstGeom>
              <a:blipFill rotWithShape="1">
                <a:blip r:embed="rId35"/>
                <a:stretch>
                  <a:fillRect l="-56" t="-61" r="-5936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65972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600325" y="933450"/>
                <a:ext cx="1971675" cy="734060"/>
              </a:xfrm>
              <a:prstGeom prst="rect">
                <a:avLst/>
              </a:prstGeom>
              <a:noFill/>
              <a:ln w="12700" cmpd="sng">
                <a:solidFill>
                  <a:srgbClr val="FF0000"/>
                </a:solidFill>
                <a:prstDash val="solid"/>
              </a:ln>
            </p:spPr>
            <p:txBody>
              <a:bodyPr wrap="none" lIns="0" tIns="0" rIns="0" bIns="0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charset="0"/>
                        </a:rPr>
                        <m:t>𝑯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charset="0"/>
                        </a:rPr>
                        <m:t>=±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Cambria Math" panose="02040503050406030204" charset="0"/>
                        </a:rPr>
                        <m:t>𝑱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&lt;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𝒋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b="1" i="1" dirty="0" smtClean="0">
                  <a:solidFill>
                    <a:schemeClr val="tx1"/>
                  </a:solidFill>
                  <a:latin typeface="Cambria Math" panose="02040503050406030204" charset="0"/>
                  <a:ea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2600325" y="933450"/>
                <a:ext cx="1971675" cy="734060"/>
              </a:xfrm>
              <a:prstGeom prst="rect">
                <a:avLst/>
              </a:prstGeom>
              <a:blipFill rotWithShape="1">
                <a:blip r:embed="rId3"/>
                <a:stretch>
                  <a:fillRect l="-322" t="-865" r="-322" b="-865"/>
                </a:stretch>
              </a:blipFill>
              <a:ln w="12700" cmpd="sng">
                <a:solidFill>
                  <a:srgbClr val="FF0000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92705" y="1769110"/>
            <a:ext cx="2426970" cy="802640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600325" y="2743200"/>
                <a:ext cx="3947795" cy="676275"/>
              </a:xfrm>
              <a:prstGeom prst="rect">
                <a:avLst/>
              </a:prstGeom>
              <a:noFill/>
              <a:ln w="12700" cmpd="sng">
                <a:solidFill>
                  <a:srgbClr val="00B050"/>
                </a:solidFill>
                <a:prstDash val="solid"/>
              </a:ln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𝑯</m:t>
                      </m:r>
                      <m:r>
                        <a:rPr lang="en-US" altLang="zh-CN" sz="20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=−</m:t>
                      </m:r>
                      <m:r>
                        <a:rPr lang="en-US" altLang="zh-CN" sz="20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𝑱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𝒊𝒋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𝒊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𝒋</m:t>
                              </m:r>
                            </m:sub>
                            <m:sup/>
                          </m:sSubSup>
                        </m:e>
                      </m:nary>
                      <m:r>
                        <a:rPr lang="en-US" altLang="zh-CN" sz="20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𝑫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b="1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600325" y="2743200"/>
                <a:ext cx="3947795" cy="676275"/>
              </a:xfrm>
              <a:prstGeom prst="rect">
                <a:avLst/>
              </a:prstGeom>
              <a:blipFill rotWithShape="1">
                <a:blip r:embed="rId8"/>
                <a:stretch>
                  <a:fillRect l="-161" t="-939" r="-161" b="-13146"/>
                </a:stretch>
              </a:blipFill>
              <a:ln w="12700" cmpd="sng">
                <a:solidFill>
                  <a:srgbClr val="00B050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00325" y="3732530"/>
            <a:ext cx="5193030" cy="643890"/>
          </a:xfrm>
          <a:prstGeom prst="rect">
            <a:avLst/>
          </a:prstGeom>
          <a:ln w="12700" cmpd="sng">
            <a:solidFill>
              <a:srgbClr val="00B050"/>
            </a:solidFill>
            <a:prstDash val="solid"/>
          </a:ln>
        </p:spPr>
      </p:pic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381000" y="3511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8020" y="9906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</a:rPr>
              <a:t>Ising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596900" y="17919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含磁场</a:t>
            </a:r>
            <a:r>
              <a:rPr lang="en-US" altLang="zh-CN" dirty="0">
                <a:solidFill>
                  <a:srgbClr val="FF0000"/>
                </a:solidFill>
              </a:rPr>
              <a:t>Ising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668020" y="29019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</a:rPr>
              <a:t>Blume-Capel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703580" y="371602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空间各向</a:t>
            </a:r>
            <a:r>
              <a:rPr lang="zh-CN" altLang="en-US" dirty="0">
                <a:solidFill>
                  <a:srgbClr val="FF0000"/>
                </a:solidFill>
              </a:rPr>
              <a:t>异性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</a:rPr>
              <a:t>Blume-Capel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6676390" y="6314440"/>
            <a:ext cx="53270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lume, M， Physical Review, 141(2), 517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, (1966)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↩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图片 9" descr="神经蛇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5492" r="42347"/>
          <a:stretch>
            <a:fillRect/>
          </a:stretch>
        </p:blipFill>
        <p:spPr>
          <a:xfrm>
            <a:off x="6184900" y="475615"/>
            <a:ext cx="2689860" cy="209613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7205980" y="2667000"/>
            <a:ext cx="495300" cy="10210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18"/>
            </p:custDataLst>
          </p:nvPr>
        </p:nvSpPr>
        <p:spPr>
          <a:xfrm>
            <a:off x="2543810" y="436245"/>
            <a:ext cx="4284345" cy="4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来源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3580" y="4558030"/>
            <a:ext cx="7550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rgbClr val="2644FA"/>
                </a:solidFill>
                <a:sym typeface="+mn-ea"/>
              </a:rPr>
              <a:t>Blume, M， Physical Review, 141(2), 517</a:t>
            </a:r>
            <a:r>
              <a:rPr lang="en-US" altLang="zh-CN">
                <a:solidFill>
                  <a:srgbClr val="2644FA"/>
                </a:solidFill>
                <a:sym typeface="+mn-ea"/>
              </a:rPr>
              <a:t>, (1966)</a:t>
            </a:r>
            <a:r>
              <a:rPr lang="zh-CN" altLang="en-US">
                <a:solidFill>
                  <a:srgbClr val="2644FA"/>
                </a:solidFill>
                <a:sym typeface="+mn-ea"/>
              </a:rPr>
              <a:t>↩</a:t>
            </a:r>
            <a:endParaRPr lang="zh-CN" altLang="en-US" dirty="0">
              <a:solidFill>
                <a:srgbClr val="2644FA"/>
              </a:solidFill>
              <a:sym typeface="+mn-ea"/>
            </a:endParaRPr>
          </a:p>
        </p:txBody>
      </p:sp>
    </p:spTree>
  </p:cSld>
  <p:clrMapOvr>
    <a:masterClrMapping/>
  </p:clrMapOvr>
  <p:transition advTm="9935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464568" y="2527703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研究</a:t>
            </a: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内容</a:t>
            </a:r>
            <a:endParaRPr lang="zh-CN" altLang="en-US" sz="4000" kern="100" dirty="0">
              <a:solidFill>
                <a:schemeClr val="accent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97000" y="1612357"/>
            <a:ext cx="6350000" cy="22291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907755" y="987504"/>
            <a:ext cx="1328489" cy="1328489"/>
            <a:chOff x="3797693" y="845202"/>
            <a:chExt cx="1548614" cy="1548614"/>
          </a:xfrm>
        </p:grpSpPr>
        <p:sp>
          <p:nvSpPr>
            <p:cNvPr id="11" name="椭圆 10"/>
            <p:cNvSpPr/>
            <p:nvPr/>
          </p:nvSpPr>
          <p:spPr>
            <a:xfrm>
              <a:off x="3797693" y="845202"/>
              <a:ext cx="1548614" cy="1548614"/>
            </a:xfrm>
            <a:prstGeom prst="ellipse">
              <a:avLst/>
            </a:prstGeom>
            <a:solidFill>
              <a:srgbClr val="07319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3926204" y="873981"/>
              <a:ext cx="1291587" cy="1399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7200" kern="100" dirty="0">
                  <a:solidFill>
                    <a:schemeClr val="bg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Times New Roman" panose="02020603050405020304" pitchFamily="18" charset="0"/>
                </a:rPr>
                <a:t>二</a:t>
              </a:r>
              <a:endParaRPr lang="zh-CN" altLang="en-US" sz="7200" kern="100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advTm="515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65810" y="857885"/>
            <a:ext cx="7489190" cy="1130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简单蛇</a:t>
            </a:r>
            <a:r>
              <a:rPr lang="en-US" altLang="zh-CN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方法存在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两个困难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只能用于含</a:t>
            </a:r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两个相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的相图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对于含</a:t>
            </a:r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多个不同相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的相图不适用。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蛇的</a:t>
            </a:r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初始位置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离真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实的相边界较远时，无法检测到相边界。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969260" y="425450"/>
            <a:ext cx="3204845" cy="361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①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提出问题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pic>
        <p:nvPicPr>
          <p:cNvPr id="4" name="图片 3" descr="Balloon-A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485" y="2163445"/>
            <a:ext cx="1800225" cy="1748155"/>
          </a:xfrm>
          <a:prstGeom prst="rect">
            <a:avLst/>
          </a:prstGeom>
        </p:spPr>
      </p:pic>
      <p:pic>
        <p:nvPicPr>
          <p:cNvPr id="5" name="图片 4" descr="Balloon-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460" y="2153920"/>
            <a:ext cx="1833245" cy="17799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89120" y="3946525"/>
            <a:ext cx="1983740" cy="692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红色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 </a:t>
            </a:r>
            <a:endParaRPr lang="en-US" altLang="zh-CN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离相边界较近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紫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找到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相边界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22085" y="3936365"/>
            <a:ext cx="1910080" cy="784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红色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离相边界较远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最终蛇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紫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没有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找到相边界</a:t>
            </a:r>
            <a:endParaRPr lang="en-US" altLang="zh-CN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 descr="BCphase-D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5985" y="2222500"/>
            <a:ext cx="2901315" cy="18288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489075" y="4065270"/>
            <a:ext cx="1638300" cy="490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BC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模型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含多个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不同相的相图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43840" y="18351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二、研究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内容：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1" name="图片 8" descr="蛇模型边界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408930" y="590550"/>
            <a:ext cx="765175" cy="767715"/>
          </a:xfrm>
          <a:prstGeom prst="rect">
            <a:avLst/>
          </a:prstGeom>
        </p:spPr>
      </p:pic>
    </p:spTree>
  </p:cSld>
  <p:clrMapOvr>
    <a:masterClrMapping/>
  </p:clrMapOvr>
  <p:transition advTm="2556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384425" y="186055"/>
            <a:ext cx="3798570" cy="480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②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蛇网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DCN=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智能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蛇网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0720" y="1119505"/>
            <a:ext cx="34023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、将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与蛇网模型结合得到蛇网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，检测多个相的边界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46778" t="12006" r="30933"/>
          <a:stretch>
            <a:fillRect/>
          </a:stretch>
        </p:blipFill>
        <p:spPr>
          <a:xfrm>
            <a:off x="948690" y="2447290"/>
            <a:ext cx="1720215" cy="17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787650" y="2969895"/>
            <a:ext cx="539750" cy="836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800" dirty="0"/>
              <a:t>+</a:t>
            </a:r>
            <a:endParaRPr lang="en-US" altLang="zh-CN" sz="4800" dirty="0"/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397635" y="4296410"/>
            <a:ext cx="875030" cy="325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DCN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4160520" y="4309110"/>
            <a:ext cx="926465" cy="285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蛇网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 descr="蛇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66315"/>
            <a:ext cx="2255520" cy="2023745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6739890" y="4322445"/>
            <a:ext cx="1232535" cy="278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智能蛇网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 descr="BCphase-C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83630" y="631190"/>
            <a:ext cx="2328545" cy="15271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5842635" y="2906395"/>
            <a:ext cx="552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/>
              <a:t>=</a:t>
            </a:r>
            <a:endParaRPr lang="en-US" altLang="zh-CN" sz="4800" dirty="0"/>
          </a:p>
        </p:txBody>
      </p:sp>
      <p:sp>
        <p:nvSpPr>
          <p:cNvPr id="17" name="上箭头 16"/>
          <p:cNvSpPr/>
          <p:nvPr/>
        </p:nvSpPr>
        <p:spPr>
          <a:xfrm>
            <a:off x="7294245" y="2183765"/>
            <a:ext cx="284480" cy="311150"/>
          </a:xfrm>
          <a:prstGeom prst="up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2700000" scaled="0"/>
          </a:gra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4624070" y="738505"/>
            <a:ext cx="1471930" cy="938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智能蛇网检测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多相边界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endParaRPr lang="en-US" altLang="zh-CN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初始蛇网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虚线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蛇网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实线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2410" y="186055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459230" y="4663440"/>
            <a:ext cx="6269990" cy="14859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3" descr="principle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27400" y="2667635"/>
            <a:ext cx="2601595" cy="1440815"/>
          </a:xfrm>
          <a:prstGeom prst="rect">
            <a:avLst/>
          </a:prstGeom>
        </p:spPr>
      </p:pic>
    </p:spTree>
  </p:cSld>
  <p:clrMapOvr>
    <a:masterClrMapping/>
  </p:clrMapOvr>
  <p:transition advTm="43346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99230" y="2036418"/>
            <a:ext cx="1950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目 录</a:t>
            </a:r>
            <a:endParaRPr lang="zh-CN" altLang="en-US" sz="5400" dirty="0">
              <a:solidFill>
                <a:schemeClr val="accent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192456" y="1257710"/>
            <a:ext cx="484546" cy="484546"/>
          </a:xfrm>
          <a:prstGeom prst="ellipse">
            <a:avLst/>
          </a:prstGeom>
          <a:solidFill>
            <a:srgbClr val="073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一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85735" y="2109177"/>
            <a:ext cx="484546" cy="484546"/>
          </a:xfrm>
          <a:prstGeom prst="ellipse">
            <a:avLst/>
          </a:prstGeom>
          <a:solidFill>
            <a:srgbClr val="073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二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185735" y="2951906"/>
            <a:ext cx="484546" cy="484546"/>
          </a:xfrm>
          <a:prstGeom prst="ellipse">
            <a:avLst/>
          </a:prstGeom>
          <a:solidFill>
            <a:srgbClr val="073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三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5746196" y="1304511"/>
            <a:ext cx="117283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介绍</a:t>
            </a:r>
            <a:endParaRPr lang="zh-CN" altLang="en-US" sz="1800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5746196" y="2151343"/>
            <a:ext cx="1161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内容</a:t>
            </a:r>
            <a:endParaRPr lang="zh-CN" altLang="en-US" sz="1800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746115" y="2998470"/>
            <a:ext cx="110934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主要</a:t>
            </a: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结果</a:t>
            </a:r>
            <a:endParaRPr lang="zh-CN" altLang="en-US" sz="1800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5185735" y="3679616"/>
            <a:ext cx="484546" cy="484546"/>
          </a:xfrm>
          <a:prstGeom prst="ellipse">
            <a:avLst/>
          </a:prstGeom>
          <a:solidFill>
            <a:srgbClr val="073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四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6115" y="3751580"/>
            <a:ext cx="110934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</a:t>
            </a: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展望</a:t>
            </a:r>
            <a:endParaRPr lang="zh-CN" altLang="en-US" sz="1800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</p:spTree>
  </p:cSld>
  <p:clrMapOvr>
    <a:masterClrMapping/>
  </p:clrMapOvr>
  <p:transition advTm="228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652780" y="875030"/>
            <a:ext cx="45110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(a) 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蛇网由简单蛇组成</a:t>
            </a:r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,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能量</a:t>
            </a:r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=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内能</a:t>
            </a:r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+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外能</a:t>
            </a:r>
            <a:endParaRPr lang="zh-CN" altLang="en-US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3113405" y="387350"/>
            <a:ext cx="3259455" cy="473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③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蛇网的数学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基础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52780" y="1243330"/>
            <a:ext cx="7932420" cy="622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简单蛇可以被视为二维平面内的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离散曲线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。在平面中，蛇可表示为随时间变化的函数：</a:t>
            </a:r>
            <a:r>
              <a:rPr lang="zh-CN" altLang="en-US" dirty="0"/>
              <a:t> </a:t>
            </a:r>
            <a:endParaRPr lang="zh-CN" altLang="en-US" dirty="0"/>
          </a:p>
          <a:p>
            <a:endParaRPr lang="zh-CN" altLang="en-US" i="1" dirty="0">
              <a:latin typeface="Cambria Math" panose="02040503050406030204" charset="0"/>
              <a:cs typeface="Cambria Math" panose="02040503050406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51225" y="1673225"/>
            <a:ext cx="2336165" cy="3441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69920" y="2459355"/>
            <a:ext cx="2969260" cy="3511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825240" y="2942590"/>
            <a:ext cx="3089275" cy="47180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52780" y="2099310"/>
            <a:ext cx="7932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蛇反复迭代最终检测到了目标轮廓，是由于蛇的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能量泛函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达到了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最小值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。蛇的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总能量可由以下函数定义：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1670" y="3041650"/>
            <a:ext cx="3105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蛇的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内能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维持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蛇的形状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，定义为：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1670" y="3489960"/>
            <a:ext cx="4340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外能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（即图像能）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控制蛇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向目标移动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，定义为：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024755" y="3462655"/>
            <a:ext cx="2778760" cy="364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22260" y="1697990"/>
            <a:ext cx="405765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2"/>
            </p:custDataLst>
          </p:nvPr>
        </p:nvSpPr>
        <p:spPr>
          <a:xfrm>
            <a:off x="7920990" y="2460625"/>
            <a:ext cx="400050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929245" y="2989580"/>
            <a:ext cx="401320" cy="323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929245" y="3507740"/>
            <a:ext cx="400050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5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4690" y="4403090"/>
            <a:ext cx="7108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dirty="0">
                <a:solidFill>
                  <a:srgbClr val="2644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zh-CN" altLang="en-US" sz="1400" dirty="0">
                <a:solidFill>
                  <a:srgbClr val="2644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Kass, A. Witkin, and D. Terzopoulos, Snakes: Active contour models, Int. J. Comput. Vision 1, 321 (1988).</a:t>
            </a:r>
            <a:endParaRPr lang="zh-CN" altLang="en-US" sz="1400" dirty="0">
              <a:solidFill>
                <a:srgbClr val="2644F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873760" y="3806825"/>
            <a:ext cx="934085" cy="626745"/>
          </a:xfrm>
          <a:custGeom>
            <a:avLst/>
            <a:gdLst>
              <a:gd name="connisteX0" fmla="*/ 0 w 1075690"/>
              <a:gd name="connsiteY0" fmla="*/ 111125 h 716915"/>
              <a:gd name="connisteX1" fmla="*/ 25400 w 1075690"/>
              <a:gd name="connsiteY1" fmla="*/ 204470 h 716915"/>
              <a:gd name="connisteX2" fmla="*/ 42545 w 1075690"/>
              <a:gd name="connsiteY2" fmla="*/ 298450 h 716915"/>
              <a:gd name="connisteX3" fmla="*/ 76835 w 1075690"/>
              <a:gd name="connsiteY3" fmla="*/ 367030 h 716915"/>
              <a:gd name="connisteX4" fmla="*/ 128270 w 1075690"/>
              <a:gd name="connsiteY4" fmla="*/ 486410 h 716915"/>
              <a:gd name="connisteX5" fmla="*/ 162560 w 1075690"/>
              <a:gd name="connsiteY5" fmla="*/ 571500 h 716915"/>
              <a:gd name="connisteX6" fmla="*/ 179070 w 1075690"/>
              <a:gd name="connsiteY6" fmla="*/ 640080 h 716915"/>
              <a:gd name="connisteX7" fmla="*/ 187960 w 1075690"/>
              <a:gd name="connsiteY7" fmla="*/ 716915 h 716915"/>
              <a:gd name="connisteX8" fmla="*/ 273050 w 1075690"/>
              <a:gd name="connsiteY8" fmla="*/ 665480 h 716915"/>
              <a:gd name="connisteX9" fmla="*/ 341630 w 1075690"/>
              <a:gd name="connsiteY9" fmla="*/ 657225 h 716915"/>
              <a:gd name="connisteX10" fmla="*/ 401320 w 1075690"/>
              <a:gd name="connsiteY10" fmla="*/ 580390 h 716915"/>
              <a:gd name="connisteX11" fmla="*/ 435610 w 1075690"/>
              <a:gd name="connsiteY11" fmla="*/ 494665 h 716915"/>
              <a:gd name="connisteX12" fmla="*/ 435610 w 1075690"/>
              <a:gd name="connsiteY12" fmla="*/ 426720 h 716915"/>
              <a:gd name="connisteX13" fmla="*/ 435610 w 1075690"/>
              <a:gd name="connsiteY13" fmla="*/ 349885 h 716915"/>
              <a:gd name="connisteX14" fmla="*/ 461010 w 1075690"/>
              <a:gd name="connsiteY14" fmla="*/ 281305 h 716915"/>
              <a:gd name="connisteX15" fmla="*/ 495300 w 1075690"/>
              <a:gd name="connsiteY15" fmla="*/ 213360 h 716915"/>
              <a:gd name="connisteX16" fmla="*/ 572135 w 1075690"/>
              <a:gd name="connsiteY16" fmla="*/ 238760 h 716915"/>
              <a:gd name="connisteX17" fmla="*/ 640080 w 1075690"/>
              <a:gd name="connsiteY17" fmla="*/ 255905 h 716915"/>
              <a:gd name="connisteX18" fmla="*/ 708660 w 1075690"/>
              <a:gd name="connsiteY18" fmla="*/ 290195 h 716915"/>
              <a:gd name="connisteX19" fmla="*/ 768350 w 1075690"/>
              <a:gd name="connsiteY19" fmla="*/ 367030 h 716915"/>
              <a:gd name="connisteX20" fmla="*/ 819150 w 1075690"/>
              <a:gd name="connsiteY20" fmla="*/ 434975 h 716915"/>
              <a:gd name="connisteX21" fmla="*/ 887730 w 1075690"/>
              <a:gd name="connsiteY21" fmla="*/ 461010 h 716915"/>
              <a:gd name="connisteX22" fmla="*/ 955675 w 1075690"/>
              <a:gd name="connsiteY22" fmla="*/ 461010 h 716915"/>
              <a:gd name="connisteX23" fmla="*/ 1024255 w 1075690"/>
              <a:gd name="connsiteY23" fmla="*/ 443865 h 716915"/>
              <a:gd name="connisteX24" fmla="*/ 1049655 w 1075690"/>
              <a:gd name="connsiteY24" fmla="*/ 358140 h 716915"/>
              <a:gd name="connisteX25" fmla="*/ 1075690 w 1075690"/>
              <a:gd name="connsiteY25" fmla="*/ 290195 h 716915"/>
              <a:gd name="connisteX26" fmla="*/ 1049655 w 1075690"/>
              <a:gd name="connsiteY26" fmla="*/ 221615 h 716915"/>
              <a:gd name="connisteX27" fmla="*/ 981710 w 1075690"/>
              <a:gd name="connsiteY27" fmla="*/ 161925 h 716915"/>
              <a:gd name="connisteX28" fmla="*/ 904875 w 1075690"/>
              <a:gd name="connsiteY28" fmla="*/ 144780 h 716915"/>
              <a:gd name="connisteX29" fmla="*/ 836295 w 1075690"/>
              <a:gd name="connsiteY29" fmla="*/ 111125 h 716915"/>
              <a:gd name="connisteX30" fmla="*/ 768350 w 1075690"/>
              <a:gd name="connsiteY30" fmla="*/ 85090 h 716915"/>
              <a:gd name="connisteX31" fmla="*/ 691515 w 1075690"/>
              <a:gd name="connsiteY31" fmla="*/ 67945 h 716915"/>
              <a:gd name="connisteX32" fmla="*/ 622935 w 1075690"/>
              <a:gd name="connsiteY32" fmla="*/ 67945 h 716915"/>
              <a:gd name="connisteX33" fmla="*/ 554990 w 1075690"/>
              <a:gd name="connsiteY33" fmla="*/ 67945 h 716915"/>
              <a:gd name="connisteX34" fmla="*/ 486410 w 1075690"/>
              <a:gd name="connsiteY34" fmla="*/ 59690 h 716915"/>
              <a:gd name="connisteX35" fmla="*/ 418465 w 1075690"/>
              <a:gd name="connsiteY35" fmla="*/ 17145 h 716915"/>
              <a:gd name="connisteX36" fmla="*/ 349885 w 1075690"/>
              <a:gd name="connsiteY36" fmla="*/ 8255 h 716915"/>
              <a:gd name="connisteX37" fmla="*/ 281940 w 1075690"/>
              <a:gd name="connsiteY37" fmla="*/ 0 h 716915"/>
              <a:gd name="connisteX38" fmla="*/ 205105 w 1075690"/>
              <a:gd name="connsiteY38" fmla="*/ 17145 h 716915"/>
              <a:gd name="connisteX39" fmla="*/ 136525 w 1075690"/>
              <a:gd name="connsiteY39" fmla="*/ 50800 h 716915"/>
              <a:gd name="connisteX40" fmla="*/ 68580 w 1075690"/>
              <a:gd name="connsiteY40" fmla="*/ 67945 h 716915"/>
              <a:gd name="connisteX41" fmla="*/ 0 w 1075690"/>
              <a:gd name="connsiteY41" fmla="*/ 111125 h 7169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</a:cxnLst>
            <a:rect l="l" t="t" r="r" b="b"/>
            <a:pathLst>
              <a:path w="1075690" h="716915">
                <a:moveTo>
                  <a:pt x="0" y="111125"/>
                </a:moveTo>
                <a:lnTo>
                  <a:pt x="25400" y="204470"/>
                </a:lnTo>
                <a:lnTo>
                  <a:pt x="42545" y="298450"/>
                </a:lnTo>
                <a:lnTo>
                  <a:pt x="76835" y="367030"/>
                </a:lnTo>
                <a:lnTo>
                  <a:pt x="128270" y="486410"/>
                </a:lnTo>
                <a:lnTo>
                  <a:pt x="162560" y="571500"/>
                </a:lnTo>
                <a:lnTo>
                  <a:pt x="179070" y="640080"/>
                </a:lnTo>
                <a:lnTo>
                  <a:pt x="187960" y="716915"/>
                </a:lnTo>
                <a:lnTo>
                  <a:pt x="273050" y="665480"/>
                </a:lnTo>
                <a:lnTo>
                  <a:pt x="341630" y="657225"/>
                </a:lnTo>
                <a:lnTo>
                  <a:pt x="401320" y="580390"/>
                </a:lnTo>
                <a:lnTo>
                  <a:pt x="435610" y="494665"/>
                </a:lnTo>
                <a:lnTo>
                  <a:pt x="435610" y="426720"/>
                </a:lnTo>
                <a:lnTo>
                  <a:pt x="435610" y="349885"/>
                </a:lnTo>
                <a:lnTo>
                  <a:pt x="461010" y="281305"/>
                </a:lnTo>
                <a:lnTo>
                  <a:pt x="495300" y="213360"/>
                </a:lnTo>
                <a:lnTo>
                  <a:pt x="572135" y="238760"/>
                </a:lnTo>
                <a:lnTo>
                  <a:pt x="640080" y="255905"/>
                </a:lnTo>
                <a:lnTo>
                  <a:pt x="708660" y="290195"/>
                </a:lnTo>
                <a:lnTo>
                  <a:pt x="768350" y="367030"/>
                </a:lnTo>
                <a:lnTo>
                  <a:pt x="819150" y="434975"/>
                </a:lnTo>
                <a:lnTo>
                  <a:pt x="887730" y="461010"/>
                </a:lnTo>
                <a:lnTo>
                  <a:pt x="955675" y="461010"/>
                </a:lnTo>
                <a:lnTo>
                  <a:pt x="1024255" y="443865"/>
                </a:lnTo>
                <a:lnTo>
                  <a:pt x="1049655" y="358140"/>
                </a:lnTo>
                <a:lnTo>
                  <a:pt x="1075690" y="290195"/>
                </a:lnTo>
                <a:lnTo>
                  <a:pt x="1049655" y="221615"/>
                </a:lnTo>
                <a:lnTo>
                  <a:pt x="981710" y="161925"/>
                </a:lnTo>
                <a:lnTo>
                  <a:pt x="904875" y="144780"/>
                </a:lnTo>
                <a:lnTo>
                  <a:pt x="836295" y="111125"/>
                </a:lnTo>
                <a:lnTo>
                  <a:pt x="768350" y="85090"/>
                </a:lnTo>
                <a:lnTo>
                  <a:pt x="691515" y="67945"/>
                </a:lnTo>
                <a:lnTo>
                  <a:pt x="622935" y="67945"/>
                </a:lnTo>
                <a:lnTo>
                  <a:pt x="554990" y="67945"/>
                </a:lnTo>
                <a:lnTo>
                  <a:pt x="486410" y="59690"/>
                </a:lnTo>
                <a:lnTo>
                  <a:pt x="418465" y="17145"/>
                </a:lnTo>
                <a:lnTo>
                  <a:pt x="349885" y="8255"/>
                </a:lnTo>
                <a:lnTo>
                  <a:pt x="281940" y="0"/>
                </a:lnTo>
                <a:lnTo>
                  <a:pt x="205105" y="17145"/>
                </a:lnTo>
                <a:lnTo>
                  <a:pt x="136525" y="50800"/>
                </a:lnTo>
                <a:lnTo>
                  <a:pt x="68580" y="67945"/>
                </a:lnTo>
                <a:lnTo>
                  <a:pt x="0" y="111125"/>
                </a:lnTo>
                <a:close/>
              </a:path>
            </a:pathLst>
          </a:custGeom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225675" y="3848735"/>
            <a:ext cx="708660" cy="494665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25" y="3827145"/>
            <a:ext cx="626110" cy="6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/>
          <p:nvPr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618" y="3827158"/>
            <a:ext cx="626400" cy="6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/>
          <p:cNvPicPr/>
          <p:nvPr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46" y="3827313"/>
            <a:ext cx="626400" cy="6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/>
          <p:cNvPicPr/>
          <p:nvPr>
            <p:custDataLst>
              <p:tags r:id="rId2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58" y="3806993"/>
            <a:ext cx="626400" cy="6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5126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113405" y="387350"/>
            <a:ext cx="3259455" cy="473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③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蛇网的数学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基础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920990" y="2460625"/>
            <a:ext cx="400050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pic>
        <p:nvPicPr>
          <p:cNvPr id="14" name="图片 13" descr="%$DT{{{F}HGGJGBOPJOF0Q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lum bright="-6000" contrast="18000"/>
          </a:blip>
          <a:stretch>
            <a:fillRect/>
          </a:stretch>
        </p:blipFill>
        <p:spPr>
          <a:xfrm>
            <a:off x="309880" y="1098550"/>
            <a:ext cx="1762125" cy="35242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pic>
        <p:nvPicPr>
          <p:cNvPr id="16" name="图片 15" descr="4T$%9S@(8X1`V0A7W`JLT5I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contrast="24000"/>
          </a:blip>
          <a:srcRect t="12344"/>
          <a:stretch>
            <a:fillRect/>
          </a:stretch>
        </p:blipFill>
        <p:spPr>
          <a:xfrm>
            <a:off x="309880" y="1546225"/>
            <a:ext cx="2390775" cy="44640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pic>
        <p:nvPicPr>
          <p:cNvPr id="19" name="图片 18" descr="7UIS)5Z]7_3E{UP(38@AV3C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contrast="18000"/>
          </a:blip>
          <a:stretch>
            <a:fillRect/>
          </a:stretch>
        </p:blipFill>
        <p:spPr>
          <a:xfrm>
            <a:off x="309880" y="2087880"/>
            <a:ext cx="1704975" cy="23812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pic>
        <p:nvPicPr>
          <p:cNvPr id="21" name="图片 20" descr="$G3WCZL7TOFMU2V5L5U{6P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lum contrast="18000"/>
          </a:blip>
          <a:srcRect b="7869"/>
          <a:stretch>
            <a:fillRect/>
          </a:stretch>
        </p:blipFill>
        <p:spPr>
          <a:xfrm>
            <a:off x="309880" y="2421255"/>
            <a:ext cx="1209675" cy="53530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22" name="图片 21" descr="V4ZWNEQ2$HJBH~8)LCM76`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lum contrast="12000"/>
          </a:blip>
          <a:stretch>
            <a:fillRect/>
          </a:stretch>
        </p:blipFill>
        <p:spPr>
          <a:xfrm>
            <a:off x="309880" y="3051810"/>
            <a:ext cx="4832985" cy="190182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pic>
        <p:nvPicPr>
          <p:cNvPr id="23" name="图片 22" descr="SHU)F73LSR`RLRALTX79QX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lum contrast="12000"/>
          </a:blip>
          <a:stretch>
            <a:fillRect/>
          </a:stretch>
        </p:blipFill>
        <p:spPr>
          <a:xfrm>
            <a:off x="4531360" y="860425"/>
            <a:ext cx="2247900" cy="600075"/>
          </a:xfrm>
          <a:prstGeom prst="rect">
            <a:avLst/>
          </a:prstGeom>
          <a:ln w="28575" cmpd="sng">
            <a:solidFill>
              <a:srgbClr val="00B050"/>
            </a:solidFill>
            <a:prstDash val="solid"/>
          </a:ln>
        </p:spPr>
      </p:pic>
      <p:pic>
        <p:nvPicPr>
          <p:cNvPr id="24" name="图片 23" descr="DGN(@0NJ1VYF`0DLDVX$8)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lum contrast="12000"/>
          </a:blip>
          <a:stretch>
            <a:fillRect/>
          </a:stretch>
        </p:blipFill>
        <p:spPr>
          <a:xfrm>
            <a:off x="4531360" y="1546225"/>
            <a:ext cx="2105025" cy="47625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25" name="图片 24" descr="TB4E$L64CRQKU@L(B[MSMSE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511040" y="2065655"/>
            <a:ext cx="3810000" cy="92773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652780" y="730250"/>
            <a:ext cx="45110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(a) 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蛇网轮廓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坐标满足欧拉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方程</a:t>
            </a:r>
            <a:endParaRPr lang="zh-CN" altLang="en-US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pic>
        <p:nvPicPr>
          <p:cNvPr id="29" name="图片 28" descr="WA9%3[YC}@38$6FQG6{9}IX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56655" y="4039235"/>
            <a:ext cx="1724025" cy="46672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30" name="图片 29" descr="L{MSEY7P%U8Q]CPGD7K2[{L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567555" y="2094230"/>
            <a:ext cx="457200" cy="4476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94985" y="33737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dirty="0">
                <a:solidFill>
                  <a:srgbClr val="FF0000"/>
                </a:solidFill>
              </a:rPr>
              <a:t>矩阵方程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29120" y="9118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广义欧拉</a:t>
            </a:r>
            <a:r>
              <a:rPr lang="zh-CN" altLang="en-US" dirty="0"/>
              <a:t>方程</a:t>
            </a:r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25"/>
            </p:custDataLst>
          </p:nvPr>
        </p:nvSpPr>
        <p:spPr>
          <a:xfrm>
            <a:off x="3479165" y="232600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离散</a:t>
            </a:r>
            <a:r>
              <a:rPr lang="zh-CN" altLang="en-US" dirty="0"/>
              <a:t>化</a:t>
            </a:r>
            <a:endParaRPr lang="zh-CN" altLang="en-US" dirty="0"/>
          </a:p>
        </p:txBody>
      </p:sp>
    </p:spTree>
  </p:cSld>
  <p:clrMapOvr>
    <a:masterClrMapping/>
  </p:clrMapOvr>
  <p:transition advTm="9579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A9%3[YC}@38$6FQG6{9}IX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8880" y="1046480"/>
            <a:ext cx="1724025" cy="466725"/>
          </a:xfrm>
          <a:prstGeom prst="rect">
            <a:avLst/>
          </a:prstGeom>
        </p:spPr>
      </p:pic>
      <p:pic>
        <p:nvPicPr>
          <p:cNvPr id="3" name="图片 2" descr="[)95YSU(HHIF2[K~DF_MS_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3720" y="1761490"/>
            <a:ext cx="3415665" cy="31457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图片 3" descr="996FM3IQXVV7_Z794~V_5OS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26560" y="941705"/>
            <a:ext cx="3081655" cy="168656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图片 4" descr="([408PFQ7PBO[A`Q5(IB0@D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69385" y="522605"/>
            <a:ext cx="4076700" cy="419100"/>
          </a:xfrm>
          <a:prstGeom prst="rect">
            <a:avLst/>
          </a:prstGeom>
        </p:spPr>
      </p:pic>
      <p:pic>
        <p:nvPicPr>
          <p:cNvPr id="6" name="图片 5" descr="JC6`6RK{AE9NN)TV[YP5`QT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78300" y="2684145"/>
            <a:ext cx="3659505" cy="1954530"/>
          </a:xfrm>
          <a:prstGeom prst="rect">
            <a:avLst/>
          </a:prstGeom>
          <a:ln w="28575" cmpd="sng">
            <a:solidFill>
              <a:srgbClr val="2644FA"/>
            </a:solidFill>
            <a:prstDash val="solid"/>
          </a:ln>
        </p:spPr>
      </p:pic>
      <p:sp>
        <p:nvSpPr>
          <p:cNvPr id="7" name="椭圆 6"/>
          <p:cNvSpPr/>
          <p:nvPr/>
        </p:nvSpPr>
        <p:spPr>
          <a:xfrm>
            <a:off x="601345" y="1046480"/>
            <a:ext cx="570865" cy="5791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曲线连接符 7"/>
          <p:cNvCxnSpPr/>
          <p:nvPr/>
        </p:nvCxnSpPr>
        <p:spPr>
          <a:xfrm>
            <a:off x="3534410" y="1046480"/>
            <a:ext cx="771525" cy="308610"/>
          </a:xfrm>
          <a:prstGeom prst="curvedConnector3">
            <a:avLst>
              <a:gd name="adj1" fmla="val 5004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26130" y="876300"/>
            <a:ext cx="200660" cy="386080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曲线连接符 9"/>
          <p:cNvCxnSpPr/>
          <p:nvPr>
            <p:custDataLst>
              <p:tags r:id="rId11"/>
            </p:custDataLst>
          </p:nvPr>
        </p:nvCxnSpPr>
        <p:spPr>
          <a:xfrm>
            <a:off x="4017010" y="2263140"/>
            <a:ext cx="771525" cy="308610"/>
          </a:xfrm>
          <a:prstGeom prst="curvedConnector3">
            <a:avLst>
              <a:gd name="adj1" fmla="val 5004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601345" y="476885"/>
            <a:ext cx="45110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(b) 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矩阵</a:t>
            </a:r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A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的不同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形式</a:t>
            </a:r>
            <a:endParaRPr lang="zh-CN" altLang="en-US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pic>
        <p:nvPicPr>
          <p:cNvPr id="12" name="图片 11" descr="HD3$96$BJBB6G_IG%VR`%EK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9189" r="19965"/>
          <a:stretch>
            <a:fillRect/>
          </a:stretch>
        </p:blipFill>
        <p:spPr>
          <a:xfrm>
            <a:off x="7909560" y="2571750"/>
            <a:ext cx="1095375" cy="2266950"/>
          </a:xfrm>
          <a:prstGeom prst="rect">
            <a:avLst/>
          </a:prstGeom>
        </p:spPr>
      </p:pic>
    </p:spTree>
  </p:cSld>
  <p:clrMapOvr>
    <a:masterClrMapping/>
  </p:clrMapOvr>
  <p:transition advTm="18833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3" descr="principl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4160" y="164465"/>
            <a:ext cx="3432175" cy="16706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4160" y="1943735"/>
            <a:ext cx="35680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蛇网的拓扑结构，五条蛇，三种不同节点</a:t>
            </a:r>
            <a:endParaRPr lang="zh-CN" altLang="en-US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835" y="3712845"/>
            <a:ext cx="4286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对于蛇网模型，每条蛇具有一个红色圆点标记的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公共节点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满足：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9570" y="2312670"/>
            <a:ext cx="4281170" cy="591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1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将总能量公式进一步推导，得到周期性边界的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简单蛇节点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满足的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方程：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3885" y="4303395"/>
            <a:ext cx="3646805" cy="509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7835" y="2934970"/>
            <a:ext cx="3426460" cy="63373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737870" y="3121025"/>
            <a:ext cx="2345055" cy="299720"/>
            <a:chOff x="1313" y="6967"/>
            <a:chExt cx="3693" cy="472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592" y="6967"/>
              <a:ext cx="184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3202" y="7378"/>
              <a:ext cx="1805" cy="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313" y="7427"/>
              <a:ext cx="1531" cy="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 descr="WA9%3[YC}@38$6FQG6{9}IX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26715" y="345440"/>
            <a:ext cx="1724025" cy="46672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3" name="图片 2" descr="MIB[0@)QS0Q}I1TYM(4}SIT"/>
          <p:cNvPicPr>
            <a:picLocks noChangeAspect="1"/>
          </p:cNvPicPr>
          <p:nvPr/>
        </p:nvPicPr>
        <p:blipFill>
          <a:blip r:embed="rId9"/>
          <a:srcRect t="20298" b="70274"/>
          <a:stretch>
            <a:fillRect/>
          </a:stretch>
        </p:blipFill>
        <p:spPr>
          <a:xfrm>
            <a:off x="4744085" y="292735"/>
            <a:ext cx="3333115" cy="52895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7" name="图片 6" descr="MIB[0@)QS0Q}I1TYM(4}SIT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rcRect l="-2019" t="34691" b="52013"/>
          <a:stretch>
            <a:fillRect/>
          </a:stretch>
        </p:blipFill>
        <p:spPr>
          <a:xfrm>
            <a:off x="4744085" y="1071880"/>
            <a:ext cx="3400425" cy="53911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10" name="图片 9" descr="MIB[0@)QS0Q}I1TYM(4}SIT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/>
          <a:srcRect t="65668" b="25985"/>
          <a:stretch>
            <a:fillRect/>
          </a:stretch>
        </p:blipFill>
        <p:spPr>
          <a:xfrm>
            <a:off x="4765675" y="1861185"/>
            <a:ext cx="3333115" cy="46418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11" name="图片 10" descr="MIB[0@)QS0Q}I1TYM(4}SIT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/>
          <a:srcRect t="80545" b="11076"/>
          <a:stretch>
            <a:fillRect/>
          </a:stretch>
        </p:blipFill>
        <p:spPr>
          <a:xfrm>
            <a:off x="4765040" y="2571750"/>
            <a:ext cx="3333115" cy="466725"/>
          </a:xfrm>
          <a:prstGeom prst="rect">
            <a:avLst/>
          </a:prstGeom>
          <a:ln w="28575" cmpd="sng">
            <a:solidFill>
              <a:srgbClr val="2644FA"/>
            </a:solidFill>
            <a:prstDash val="solid"/>
          </a:ln>
        </p:spPr>
      </p:pic>
      <p:pic>
        <p:nvPicPr>
          <p:cNvPr id="13" name="图片 12" descr="MIB[0@)QS0Q}I1TYM(4}SIT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9"/>
          <a:srcRect l="-2019" t="93685" b="1585"/>
          <a:stretch>
            <a:fillRect/>
          </a:stretch>
        </p:blipFill>
        <p:spPr>
          <a:xfrm>
            <a:off x="4744085" y="3203575"/>
            <a:ext cx="3400425" cy="343535"/>
          </a:xfrm>
          <a:prstGeom prst="rect">
            <a:avLst/>
          </a:prstGeom>
          <a:ln w="28575" cmpd="sng">
            <a:solidFill>
              <a:srgbClr val="2644FA"/>
            </a:solidFill>
            <a:prstDash val="solid"/>
          </a:ln>
        </p:spPr>
      </p:pic>
      <p:pic>
        <p:nvPicPr>
          <p:cNvPr id="14" name="图片 13" descr="WB5B{IB}2Y5_2OI)Y_PAQ7D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2665"/>
          <a:stretch>
            <a:fillRect/>
          </a:stretch>
        </p:blipFill>
        <p:spPr>
          <a:xfrm>
            <a:off x="4744085" y="3712210"/>
            <a:ext cx="3402330" cy="375920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sp>
        <p:nvSpPr>
          <p:cNvPr id="15" name="文本框 14"/>
          <p:cNvSpPr txBox="1"/>
          <p:nvPr/>
        </p:nvSpPr>
        <p:spPr>
          <a:xfrm>
            <a:off x="4764405" y="4443730"/>
            <a:ext cx="3868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dirty="0">
                <a:solidFill>
                  <a:srgbClr val="FF0000"/>
                </a:solidFill>
              </a:rPr>
              <a:t>神经网络中，需要替换掉图像力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爆炸形 2 15"/>
          <p:cNvSpPr/>
          <p:nvPr/>
        </p:nvSpPr>
        <p:spPr>
          <a:xfrm>
            <a:off x="6744335" y="4180840"/>
            <a:ext cx="334010" cy="262890"/>
          </a:xfrm>
          <a:prstGeom prst="irregularSeal2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44724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神经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948055"/>
            <a:ext cx="5156835" cy="209613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702175" y="3007360"/>
            <a:ext cx="3841115" cy="16363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367915" y="395605"/>
            <a:ext cx="4711065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④蛇网</a:t>
            </a:r>
            <a:r>
              <a:rPr lang="en-US" altLang="zh-CN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-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DCN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的输入数据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pic>
        <p:nvPicPr>
          <p:cNvPr id="5" name="图片 4" descr="Pentagram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1735" y="3095625"/>
            <a:ext cx="3261995" cy="145986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 flipV="1">
            <a:off x="5629910" y="1943735"/>
            <a:ext cx="639445" cy="102235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294765" y="2936240"/>
            <a:ext cx="1983105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学习者网络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输入数据：自旋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取值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6435" y="3947795"/>
            <a:ext cx="142049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猜测者网络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输入数据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796915" y="1111250"/>
            <a:ext cx="95631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34215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圆角矩形 25"/>
          <p:cNvSpPr/>
          <p:nvPr/>
        </p:nvSpPr>
        <p:spPr>
          <a:xfrm>
            <a:off x="460375" y="2521585"/>
            <a:ext cx="2077720" cy="2472690"/>
          </a:xfrm>
          <a:prstGeom prst="roundRect">
            <a:avLst/>
          </a:prstGeom>
          <a:solidFill>
            <a:srgbClr val="92D050">
              <a:alpha val="34000"/>
            </a:srgb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7" name="圆角矩形 26"/>
          <p:cNvSpPr/>
          <p:nvPr>
            <p:custDataLst>
              <p:tags r:id="rId1"/>
            </p:custDataLst>
          </p:nvPr>
        </p:nvSpPr>
        <p:spPr>
          <a:xfrm>
            <a:off x="2902585" y="617220"/>
            <a:ext cx="5814695" cy="2056765"/>
          </a:xfrm>
          <a:prstGeom prst="roundRect">
            <a:avLst/>
          </a:prstGeom>
          <a:solidFill>
            <a:srgbClr val="92D050">
              <a:alpha val="34000"/>
            </a:srgb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11175" y="2574925"/>
                <a:ext cx="345376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6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(a)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学习者网络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𝒩</m:t>
                    </m:r>
                  </m:oMath>
                </a14:m>
                <a:endParaRPr lang="en-US" altLang="zh-CN" sz="16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algn="l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隐藏层：</a:t>
                </a:r>
                <a:endPara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" y="2574925"/>
                <a:ext cx="3453765" cy="5835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7215" y="3147695"/>
            <a:ext cx="1942465" cy="281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1175" y="3472180"/>
            <a:ext cx="1890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层：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47883" b="8090"/>
          <a:stretch>
            <a:fillRect/>
          </a:stretch>
        </p:blipFill>
        <p:spPr>
          <a:xfrm>
            <a:off x="577215" y="3809365"/>
            <a:ext cx="1414780" cy="2597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60375" y="4123055"/>
                <a:ext cx="295783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猜测者网络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𝒢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</a:t>
                </a:r>
                <a:endPara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4123055"/>
                <a:ext cx="2957830" cy="337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570" y="4469765"/>
            <a:ext cx="1905000" cy="289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46778" t="12006" r="30933"/>
          <a:stretch>
            <a:fillRect/>
          </a:stretch>
        </p:blipFill>
        <p:spPr>
          <a:xfrm>
            <a:off x="511175" y="769620"/>
            <a:ext cx="2182495" cy="163830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</p:pic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2453640" y="201295"/>
            <a:ext cx="4150360" cy="473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⑤蛇网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DCN 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的参数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更新</a:t>
            </a:r>
            <a:endParaRPr lang="zh-CN" altLang="en-US" sz="2400" dirty="0">
              <a:solidFill>
                <a:srgbClr val="FF0000"/>
              </a:solidFill>
              <a:latin typeface="Calibri" panose="020F0502020204030204" charset="0"/>
              <a:ea typeface="方正风雅宋简体" panose="020000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589780" y="681355"/>
            <a:ext cx="3298825" cy="3543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469005" y="1141095"/>
            <a:ext cx="1830070" cy="1328420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pic>
        <p:nvPicPr>
          <p:cNvPr id="22" name="图片 21" descr="蛇网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10921"/>
          <a:stretch>
            <a:fillRect/>
          </a:stretch>
        </p:blipFill>
        <p:spPr>
          <a:xfrm>
            <a:off x="2618740" y="2593340"/>
            <a:ext cx="1046480" cy="1055370"/>
          </a:xfrm>
          <a:prstGeom prst="rect">
            <a:avLst/>
          </a:prstGeom>
        </p:spPr>
      </p:pic>
      <p:pic>
        <p:nvPicPr>
          <p:cNvPr id="23" name="图片 22" descr="0F]I~BPWSC2EG59_JZKZBX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701030" y="1107440"/>
            <a:ext cx="2305050" cy="136207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sp>
        <p:nvSpPr>
          <p:cNvPr id="28" name="圆角矩形 27"/>
          <p:cNvSpPr/>
          <p:nvPr>
            <p:custDataLst>
              <p:tags r:id="rId22"/>
            </p:custDataLst>
          </p:nvPr>
        </p:nvSpPr>
        <p:spPr>
          <a:xfrm>
            <a:off x="5067935" y="2673985"/>
            <a:ext cx="3684905" cy="2397125"/>
          </a:xfrm>
          <a:prstGeom prst="roundRect">
            <a:avLst/>
          </a:prstGeom>
          <a:solidFill>
            <a:srgbClr val="92D050">
              <a:alpha val="15000"/>
            </a:srgb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pic>
        <p:nvPicPr>
          <p:cNvPr id="25" name="图片 12" descr="Lambda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35880" y="2804160"/>
            <a:ext cx="3611880" cy="2120265"/>
          </a:xfrm>
          <a:prstGeom prst="rect">
            <a:avLst/>
          </a:prstGeom>
          <a:ln>
            <a:solidFill>
              <a:srgbClr val="2644FA"/>
            </a:solidFill>
          </a:ln>
        </p:spPr>
      </p:pic>
      <p:sp>
        <p:nvSpPr>
          <p:cNvPr id="29" name="文本框 28"/>
          <p:cNvSpPr txBox="1"/>
          <p:nvPr/>
        </p:nvSpPr>
        <p:spPr>
          <a:xfrm>
            <a:off x="3148330" y="7067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b)</a:t>
            </a:r>
            <a:r>
              <a:rPr lang="zh-CN" altLang="en-US" dirty="0">
                <a:solidFill>
                  <a:srgbClr val="FF0000"/>
                </a:solidFill>
              </a:rPr>
              <a:t>交叉熵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13150" y="280416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c)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流程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图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图片 3" descr="principle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rcRect/>
          <a:stretch>
            <a:fillRect/>
          </a:stretch>
        </p:blipFill>
        <p:spPr>
          <a:xfrm>
            <a:off x="2607310" y="3731895"/>
            <a:ext cx="2459990" cy="1197610"/>
          </a:xfrm>
          <a:prstGeom prst="rect">
            <a:avLst/>
          </a:prstGeom>
        </p:spPr>
      </p:pic>
    </p:spTree>
  </p:cSld>
  <p:clrMapOvr>
    <a:masterClrMapping/>
  </p:clrMapOvr>
  <p:transition advTm="304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alloon-A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2007235"/>
            <a:ext cx="1651635" cy="1603375"/>
          </a:xfrm>
          <a:prstGeom prst="rect">
            <a:avLst/>
          </a:prstGeom>
        </p:spPr>
      </p:pic>
      <p:pic>
        <p:nvPicPr>
          <p:cNvPr id="5" name="图片 4" descr="Balloon-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10" y="2016760"/>
            <a:ext cx="1699895" cy="16503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1515" y="3738880"/>
            <a:ext cx="1673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正确初始位置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红线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无气球力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Balloon-A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795" y="2009140"/>
            <a:ext cx="1748790" cy="1696085"/>
          </a:xfrm>
          <a:prstGeom prst="rect">
            <a:avLst/>
          </a:prstGeom>
        </p:spPr>
      </p:pic>
      <p:pic>
        <p:nvPicPr>
          <p:cNvPr id="8" name="图片 7" descr="Balloon-B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095" y="2012950"/>
            <a:ext cx="1713865" cy="16605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7540" y="1164590"/>
            <a:ext cx="489966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、引入气球力减少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轮廓位置初始化的限制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3027680" y="420370"/>
            <a:ext cx="3479165" cy="473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气球力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668270" y="3742690"/>
            <a:ext cx="1637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错误初始位置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红线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无气球力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4726305" y="3723640"/>
            <a:ext cx="21088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错误初始位置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红线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有气球力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白色箭头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最终蛇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紫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找到了相边界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917690" y="3768090"/>
            <a:ext cx="1603375" cy="502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错误初始位置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有气球力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485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464576" y="2527703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主要</a:t>
            </a: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结果</a:t>
            </a:r>
            <a:endParaRPr lang="zh-CN" altLang="en-US" sz="4000" kern="100" dirty="0">
              <a:solidFill>
                <a:schemeClr val="accent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97000" y="1612357"/>
            <a:ext cx="6350000" cy="22291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907752" y="948112"/>
            <a:ext cx="1328489" cy="1328490"/>
            <a:chOff x="3797690" y="799283"/>
            <a:chExt cx="1548614" cy="1548615"/>
          </a:xfrm>
        </p:grpSpPr>
        <p:sp>
          <p:nvSpPr>
            <p:cNvPr id="11" name="椭圆 10"/>
            <p:cNvSpPr/>
            <p:nvPr/>
          </p:nvSpPr>
          <p:spPr>
            <a:xfrm>
              <a:off x="3797690" y="799283"/>
              <a:ext cx="1548614" cy="1548615"/>
            </a:xfrm>
            <a:prstGeom prst="ellipse">
              <a:avLst/>
            </a:prstGeom>
            <a:solidFill>
              <a:srgbClr val="07319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3932448" y="873981"/>
              <a:ext cx="1279095" cy="1397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7200" kern="100" dirty="0">
                  <a:solidFill>
                    <a:schemeClr val="bg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Times New Roman" panose="02020603050405020304" pitchFamily="18" charset="0"/>
                </a:rPr>
                <a:t>三</a:t>
              </a:r>
              <a:endParaRPr lang="zh-CN" altLang="en-US" sz="7200" kern="100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advTm="428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205990" y="441960"/>
            <a:ext cx="4978400" cy="4387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的蛇网分割普通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图像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28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Balloon-C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992505"/>
            <a:ext cx="1985645" cy="1610360"/>
          </a:xfrm>
          <a:prstGeom prst="rect">
            <a:avLst/>
          </a:prstGeom>
        </p:spPr>
      </p:pic>
      <p:pic>
        <p:nvPicPr>
          <p:cNvPr id="4" name="图片 3" descr="Enerin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327" y="1025341"/>
            <a:ext cx="1584960" cy="1464945"/>
          </a:xfrm>
          <a:prstGeom prst="rect">
            <a:avLst/>
          </a:prstGeom>
        </p:spPr>
      </p:pic>
      <p:pic>
        <p:nvPicPr>
          <p:cNvPr id="5" name="图片 4" descr="Energyex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33" y="1039946"/>
            <a:ext cx="1614170" cy="1469390"/>
          </a:xfrm>
          <a:prstGeom prst="rect">
            <a:avLst/>
          </a:prstGeom>
        </p:spPr>
      </p:pic>
      <p:pic>
        <p:nvPicPr>
          <p:cNvPr id="6" name="图片 5" descr="Balloon-C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2906395"/>
            <a:ext cx="2313940" cy="1493520"/>
          </a:xfrm>
          <a:prstGeom prst="rect">
            <a:avLst/>
          </a:prstGeom>
        </p:spPr>
      </p:pic>
      <p:pic>
        <p:nvPicPr>
          <p:cNvPr id="7" name="图片 6" descr="Enerin-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285" y="2954020"/>
            <a:ext cx="1598295" cy="1441450"/>
          </a:xfrm>
          <a:prstGeom prst="rect">
            <a:avLst/>
          </a:prstGeom>
        </p:spPr>
      </p:pic>
      <p:pic>
        <p:nvPicPr>
          <p:cNvPr id="8" name="图片 7" descr="Balloon-C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045" y="2954020"/>
            <a:ext cx="1547495" cy="1441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26030" y="2104390"/>
            <a:ext cx="1598930" cy="755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蛇网分割图像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虚线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621280" y="3958590"/>
            <a:ext cx="1731645" cy="800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拓展蛇网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含两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个可移动公共节点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红色圆点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7008495" y="2411095"/>
            <a:ext cx="8547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5165725" y="2402840"/>
            <a:ext cx="8521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内能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7191375" y="4320540"/>
            <a:ext cx="8883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6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5292725" y="4320540"/>
            <a:ext cx="914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内能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26489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887220" y="427355"/>
            <a:ext cx="5460365" cy="454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蛇网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检测三个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不同相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BCphase-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30" y="1743710"/>
            <a:ext cx="2502535" cy="1531620"/>
          </a:xfrm>
          <a:prstGeom prst="rect">
            <a:avLst/>
          </a:prstGeom>
        </p:spPr>
      </p:pic>
      <p:pic>
        <p:nvPicPr>
          <p:cNvPr id="13" name="图片 12" descr="Width-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097280"/>
            <a:ext cx="1739900" cy="1285240"/>
          </a:xfrm>
          <a:prstGeom prst="rect">
            <a:avLst/>
          </a:prstGeom>
        </p:spPr>
      </p:pic>
      <p:pic>
        <p:nvPicPr>
          <p:cNvPr id="14" name="图片 13" descr="Crossentropy-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0" y="1092200"/>
            <a:ext cx="1729740" cy="1275080"/>
          </a:xfrm>
          <a:prstGeom prst="rect">
            <a:avLst/>
          </a:prstGeom>
        </p:spPr>
      </p:pic>
      <p:pic>
        <p:nvPicPr>
          <p:cNvPr id="15" name="图片 14" descr="Balloon-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980" y="2814955"/>
            <a:ext cx="3368675" cy="154622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412240" y="3303270"/>
            <a:ext cx="2265680" cy="724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BC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模型的相图和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蛇网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虚线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4662170" y="2367280"/>
            <a:ext cx="12160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蛇的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宽度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268085" y="2379980"/>
            <a:ext cx="17875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总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的交叉熵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损失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4871720" y="4375150"/>
            <a:ext cx="911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内能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591300" y="4375150"/>
            <a:ext cx="911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24482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464559" y="2527703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背景</a:t>
            </a: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介绍</a:t>
            </a:r>
            <a:endParaRPr lang="zh-CN" altLang="en-US" sz="4000" kern="100" dirty="0">
              <a:solidFill>
                <a:schemeClr val="accent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97000" y="1612357"/>
            <a:ext cx="6350000" cy="22291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907755" y="987504"/>
            <a:ext cx="1328489" cy="1328489"/>
            <a:chOff x="3797693" y="845202"/>
            <a:chExt cx="1548614" cy="1548614"/>
          </a:xfrm>
        </p:grpSpPr>
        <p:sp>
          <p:nvSpPr>
            <p:cNvPr id="11" name="椭圆 10"/>
            <p:cNvSpPr/>
            <p:nvPr/>
          </p:nvSpPr>
          <p:spPr>
            <a:xfrm>
              <a:off x="3797693" y="845202"/>
              <a:ext cx="1548614" cy="1548614"/>
            </a:xfrm>
            <a:prstGeom prst="ellipse">
              <a:avLst/>
            </a:prstGeom>
            <a:solidFill>
              <a:srgbClr val="07319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3926206" y="919899"/>
              <a:ext cx="1291586" cy="1399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7200" kern="100" dirty="0">
                  <a:solidFill>
                    <a:schemeClr val="bg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Times New Roman" panose="02020603050405020304" pitchFamily="18" charset="0"/>
                </a:rPr>
                <a:t>一</a:t>
              </a:r>
              <a:endParaRPr lang="zh-CN" altLang="en-US" sz="7200" kern="100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advTm="468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3881755" y="437515"/>
            <a:ext cx="1537970" cy="480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25500" y="1159510"/>
            <a:ext cx="3058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不同初始化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得到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的检测结果：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 descr="Balloon-E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1864995"/>
            <a:ext cx="4236085" cy="17564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851785" y="3621405"/>
            <a:ext cx="14795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四条蛇检测三个相边界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虚线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242560" y="3680460"/>
            <a:ext cx="1609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两条蛇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的外能重叠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23103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1926590" y="391795"/>
            <a:ext cx="5300345" cy="427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拓展蛇网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检测四个相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BCphase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" y="1404620"/>
            <a:ext cx="3027680" cy="1982470"/>
          </a:xfrm>
          <a:prstGeom prst="rect">
            <a:avLst/>
          </a:prstGeom>
        </p:spPr>
      </p:pic>
      <p:pic>
        <p:nvPicPr>
          <p:cNvPr id="3" name="图片 2" descr="Width-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90" y="920115"/>
            <a:ext cx="1958340" cy="1741805"/>
          </a:xfrm>
          <a:prstGeom prst="rect">
            <a:avLst/>
          </a:prstGeom>
        </p:spPr>
      </p:pic>
      <p:pic>
        <p:nvPicPr>
          <p:cNvPr id="4" name="图片 3" descr="Crossentropy-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455" y="949960"/>
            <a:ext cx="1802130" cy="1671955"/>
          </a:xfrm>
          <a:prstGeom prst="rect">
            <a:avLst/>
          </a:prstGeom>
        </p:spPr>
      </p:pic>
      <p:pic>
        <p:nvPicPr>
          <p:cNvPr id="5" name="图片 4" descr="Enerin-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510" y="2883535"/>
            <a:ext cx="1848485" cy="1723390"/>
          </a:xfrm>
          <a:prstGeom prst="rect">
            <a:avLst/>
          </a:prstGeom>
        </p:spPr>
      </p:pic>
      <p:pic>
        <p:nvPicPr>
          <p:cNvPr id="6" name="图片 5" descr="Energyex-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115" y="2889885"/>
            <a:ext cx="1887220" cy="168973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891540" y="3427095"/>
            <a:ext cx="2282190" cy="800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BC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模型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的相图和拓展蛇网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虚线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5121910" y="2470150"/>
            <a:ext cx="12160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蛇的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宽度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7197090" y="2475865"/>
            <a:ext cx="14630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交叉熵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损失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5069205" y="4433570"/>
            <a:ext cx="911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内能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7285990" y="4439920"/>
            <a:ext cx="911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14212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2071370" y="385445"/>
            <a:ext cx="5216525" cy="4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气球力克服初始化的限制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Balloon-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77" y="943340"/>
            <a:ext cx="1511620" cy="1466770"/>
          </a:xfrm>
          <a:prstGeom prst="rect">
            <a:avLst/>
          </a:prstGeom>
        </p:spPr>
      </p:pic>
      <p:pic>
        <p:nvPicPr>
          <p:cNvPr id="5" name="图片 4" descr="Balloon-A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05" y="943560"/>
            <a:ext cx="1590580" cy="1541941"/>
          </a:xfrm>
          <a:prstGeom prst="rect">
            <a:avLst/>
          </a:prstGeom>
        </p:spPr>
      </p:pic>
      <p:pic>
        <p:nvPicPr>
          <p:cNvPr id="6" name="图片 5" descr="Balloon-B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432" y="2771455"/>
            <a:ext cx="1531202" cy="1485089"/>
          </a:xfrm>
          <a:prstGeom prst="rect">
            <a:avLst/>
          </a:prstGeom>
        </p:spPr>
      </p:pic>
      <p:pic>
        <p:nvPicPr>
          <p:cNvPr id="7" name="图片 6" descr="balloon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240" y="1000125"/>
            <a:ext cx="3445510" cy="1381125"/>
          </a:xfrm>
          <a:prstGeom prst="rect">
            <a:avLst/>
          </a:prstGeom>
        </p:spPr>
      </p:pic>
      <p:pic>
        <p:nvPicPr>
          <p:cNvPr id="8" name="图片 7" descr="balloo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340" y="2824480"/>
            <a:ext cx="3439795" cy="153352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131570" y="2486025"/>
            <a:ext cx="1259840" cy="727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1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无气球力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红色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紫色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3336893" y="2467215"/>
            <a:ext cx="120904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有气球力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3275965" y="4230370"/>
            <a:ext cx="1489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气球力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蛇找到了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相边界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5239385" y="2381250"/>
            <a:ext cx="2920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中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距离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训练次数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steps</a:t>
            </a:r>
            <a:endParaRPr lang="en-US" altLang="zh-CN" sz="1400" i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5313045" y="4327525"/>
            <a:ext cx="27870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中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距离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训练次数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steps</a:t>
            </a:r>
            <a:endParaRPr lang="en-US" altLang="zh-CN" sz="1400" i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pic>
        <p:nvPicPr>
          <p:cNvPr id="2" name="图片 1" descr="]])1V%P5(J6GB3FQ@7DGS@O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9537" t="23407" r="21775" b="59632"/>
          <a:stretch>
            <a:fillRect/>
          </a:stretch>
        </p:blipFill>
        <p:spPr>
          <a:xfrm>
            <a:off x="428625" y="3371850"/>
            <a:ext cx="2414905" cy="439420"/>
          </a:xfrm>
          <a:prstGeom prst="rect">
            <a:avLst/>
          </a:prstGeom>
        </p:spPr>
      </p:pic>
      <p:pic>
        <p:nvPicPr>
          <p:cNvPr id="10" name="图片 9" descr="]])1V%P5(J6GB3FQ@7DGS@O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4"/>
          <a:srcRect l="36404" t="54902" r="35386" b="25171"/>
          <a:stretch>
            <a:fillRect/>
          </a:stretch>
        </p:blipFill>
        <p:spPr>
          <a:xfrm>
            <a:off x="505460" y="3901440"/>
            <a:ext cx="1160780" cy="516255"/>
          </a:xfrm>
          <a:prstGeom prst="rect">
            <a:avLst/>
          </a:prstGeom>
        </p:spPr>
      </p:pic>
    </p:spTree>
  </p:cSld>
  <p:clrMapOvr>
    <a:masterClrMapping/>
  </p:clrMapOvr>
  <p:transition advTm="17204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4316095" y="4195445"/>
            <a:ext cx="4643755" cy="39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气球力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可减少训练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次数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Balloon_D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98365" y="1944370"/>
            <a:ext cx="3451860" cy="1511300"/>
          </a:xfrm>
          <a:prstGeom prst="rect">
            <a:avLst/>
          </a:prstGeom>
        </p:spPr>
      </p:pic>
      <p:pic>
        <p:nvPicPr>
          <p:cNvPr id="3" name="图片 2" descr="Alphaa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" y="353695"/>
            <a:ext cx="3449320" cy="1342390"/>
          </a:xfrm>
          <a:prstGeom prst="rect">
            <a:avLst/>
          </a:prstGeom>
        </p:spPr>
      </p:pic>
      <p:pic>
        <p:nvPicPr>
          <p:cNvPr id="4" name="图片 3" descr="Betaa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" y="1686560"/>
            <a:ext cx="3503930" cy="1307465"/>
          </a:xfrm>
          <a:prstGeom prst="rect">
            <a:avLst/>
          </a:prstGeom>
        </p:spPr>
      </p:pic>
      <p:pic>
        <p:nvPicPr>
          <p:cNvPr id="5" name="图片 4" descr="Gammaa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" y="2961640"/>
            <a:ext cx="3547110" cy="15760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8955" y="4478020"/>
            <a:ext cx="3787140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(a)-(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无气球力时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距离</a:t>
            </a:r>
            <a:r>
              <a:rPr lang="en-US" altLang="zh-CN" sz="1400" i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训练次数</a:t>
            </a:r>
            <a:r>
              <a:rPr lang="en-US" altLang="zh-CN" sz="1400" i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steps</a:t>
            </a:r>
            <a:endParaRPr lang="en-US" altLang="zh-CN" sz="1400" i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388610" y="3465830"/>
                <a:ext cx="2489200" cy="2952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/>
                <a:r>
                  <a:rPr lang="zh-CN" altLang="en-US" sz="1400" dirty="0">
                    <a:solidFill>
                      <a:srgbClr val="7030A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图</a:t>
                </a:r>
                <a:r>
                  <a:rPr lang="en-US" altLang="zh-CN" sz="1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(d) </a:t>
                </a:r>
                <a:r>
                  <a:rPr lang="zh-CN" altLang="en-US" sz="1400" dirty="0">
                    <a:solidFill>
                      <a:srgbClr val="7030A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有气球力，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srgbClr val="7030A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𝜅</m:t>
                    </m:r>
                    <m:r>
                      <a:rPr lang="zh-CN" altLang="en-US" sz="1400" i="1" dirty="0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代表气球力</m:t>
                    </m:r>
                  </m:oMath>
                </a14:m>
                <a:endParaRPr lang="zh-CN" altLang="en-US" sz="1400" i="1" dirty="0">
                  <a:solidFill>
                    <a:srgbClr val="7030A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388610" y="3465830"/>
                <a:ext cx="2489200" cy="2952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194300" y="1943735"/>
            <a:ext cx="318135" cy="250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(d)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4082415" y="27114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pic>
        <p:nvPicPr>
          <p:cNvPr id="10" name="图片 9" descr="]])1V%P5(J6GB3FQ@7DGS@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9537" t="23407" r="21775" b="59632"/>
          <a:stretch>
            <a:fillRect/>
          </a:stretch>
        </p:blipFill>
        <p:spPr>
          <a:xfrm>
            <a:off x="4698365" y="765175"/>
            <a:ext cx="2414905" cy="439420"/>
          </a:xfrm>
          <a:prstGeom prst="rect">
            <a:avLst/>
          </a:prstGeom>
        </p:spPr>
      </p:pic>
      <p:pic>
        <p:nvPicPr>
          <p:cNvPr id="12" name="图片 11" descr="]])1V%P5(J6GB3FQ@7DGS@O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rcRect l="36404" t="54902" r="35386" b="25171"/>
          <a:stretch>
            <a:fillRect/>
          </a:stretch>
        </p:blipFill>
        <p:spPr>
          <a:xfrm>
            <a:off x="4775200" y="1294765"/>
            <a:ext cx="1160780" cy="516255"/>
          </a:xfrm>
          <a:prstGeom prst="rect">
            <a:avLst/>
          </a:prstGeom>
        </p:spPr>
      </p:pic>
    </p:spTree>
  </p:cSld>
  <p:clrMapOvr>
    <a:masterClrMapping/>
  </p:clrMapOvr>
  <p:transition advTm="7052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1682115" y="433705"/>
            <a:ext cx="5999480" cy="422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气球力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蛇网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-&gt;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应用于含多个相的相图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pic>
        <p:nvPicPr>
          <p:cNvPr id="2" name="图片 1" descr="Balloon-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" y="1042670"/>
            <a:ext cx="1995170" cy="1614805"/>
          </a:xfrm>
          <a:prstGeom prst="rect">
            <a:avLst/>
          </a:prstGeom>
        </p:spPr>
      </p:pic>
      <p:pic>
        <p:nvPicPr>
          <p:cNvPr id="3" name="图片 2" descr="Balloon-B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074420"/>
            <a:ext cx="1848485" cy="1616075"/>
          </a:xfrm>
          <a:prstGeom prst="rect">
            <a:avLst/>
          </a:prstGeom>
        </p:spPr>
      </p:pic>
      <p:pic>
        <p:nvPicPr>
          <p:cNvPr id="4" name="图片 3" descr="Balloon-D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80" y="2582545"/>
            <a:ext cx="3903980" cy="159131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031240" y="2745105"/>
            <a:ext cx="14566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气球力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箭头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施加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在简单蛇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4779010" y="4167505"/>
            <a:ext cx="1504315" cy="502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气球力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箭头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施加在蛇网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2973070" y="2713355"/>
            <a:ext cx="141414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内能和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6976745" y="4198620"/>
            <a:ext cx="141414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蛇网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的外能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6904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 bwMode="auto">
          <a:xfrm>
            <a:off x="3464576" y="2527703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总结</a:t>
            </a: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展望</a:t>
            </a:r>
            <a:endParaRPr lang="zh-CN" altLang="en-US" sz="4000" kern="100" dirty="0">
              <a:solidFill>
                <a:schemeClr val="accent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397000" y="1612357"/>
            <a:ext cx="6350000" cy="22291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907752" y="948112"/>
            <a:ext cx="1328489" cy="1328490"/>
            <a:chOff x="3797690" y="799283"/>
            <a:chExt cx="1548614" cy="1548615"/>
          </a:xfrm>
        </p:grpSpPr>
        <p:sp>
          <p:nvSpPr>
            <p:cNvPr id="11" name="椭圆 10"/>
            <p:cNvSpPr/>
            <p:nvPr>
              <p:custDataLst>
                <p:tags r:id="rId3"/>
              </p:custDataLst>
            </p:nvPr>
          </p:nvSpPr>
          <p:spPr>
            <a:xfrm>
              <a:off x="3797690" y="799283"/>
              <a:ext cx="1548614" cy="1548615"/>
            </a:xfrm>
            <a:prstGeom prst="ellipse">
              <a:avLst/>
            </a:prstGeom>
            <a:solidFill>
              <a:srgbClr val="07319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>
              <p:custDataLst>
                <p:tags r:id="rId4"/>
              </p:custDataLst>
            </p:nvPr>
          </p:nvSpPr>
          <p:spPr bwMode="auto">
            <a:xfrm>
              <a:off x="3932448" y="873981"/>
              <a:ext cx="1279095" cy="139752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7200" kern="100" dirty="0">
                  <a:solidFill>
                    <a:schemeClr val="bg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Times New Roman" panose="02020603050405020304" pitchFamily="18" charset="0"/>
                </a:rPr>
                <a:t>四</a:t>
              </a:r>
              <a:endParaRPr lang="zh-CN" altLang="en-US" sz="7200" kern="100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advTm="612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3861435" y="231775"/>
            <a:ext cx="1493520" cy="432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展望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4240" y="595630"/>
            <a:ext cx="7534275" cy="2764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利用蛇网-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DCN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方法，检测到含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两相以上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相图的相变边界；引入气球力，推动蛇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离开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错误的初始位置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更快地离开它的初始位置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机器学习在识别相和相变点这类物理学问题上取得了成功，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</a:t>
            </a:r>
            <a:r>
              <a:rPr lang="en-US" altLang="zh-CN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监督学习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（包括学习分类，学习概率分布）</a:t>
            </a:r>
            <a:r>
              <a:rPr lang="en-US" altLang="zh-CN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在研究相变方面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仍</a:t>
            </a:r>
            <a:r>
              <a:rPr lang="en-US" altLang="zh-CN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是一个活跃的方向。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just" fontAlgn="auto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04240" y="2003425"/>
            <a:ext cx="7781290" cy="2810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>
              <a:lnSpc>
                <a:spcPct val="120000"/>
              </a:lnSpc>
            </a:pPr>
            <a:r>
              <a:rPr lang="zh-CN" sz="1600" b="1">
                <a:ea typeface="宋体" panose="02010600030101010101" pitchFamily="2" charset="-122"/>
                <a:sym typeface="+mn-ea"/>
              </a:rPr>
              <a:t>学术论文</a:t>
            </a:r>
            <a:endParaRPr lang="zh-CN" sz="1600" b="1">
              <a:ea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2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(2019) 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Machine learning of phase transitions in the percolation and 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XY models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,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 PRE.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(2021)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Unsupervised learning of topological phase transitions using the Calinski-Harabaz index, 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PRR</a:t>
            </a:r>
            <a:r>
              <a:rPr lang="en-US" altLang="zh-CN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.</a:t>
            </a:r>
            <a:endParaRPr lang="zh-CN" altLang="en-US" sz="1400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indent="0" algn="l">
              <a:lnSpc>
                <a:spcPct val="120000"/>
              </a:lnSpc>
            </a:pPr>
            <a:r>
              <a:rPr 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(2022) </a:t>
            </a: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Machine learning for percolation utilizing auxiliary Ising variables</a:t>
            </a:r>
            <a:r>
              <a:rPr 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, </a:t>
            </a:r>
            <a:r>
              <a:rPr 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PRE.</a:t>
            </a:r>
            <a:endParaRPr 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(2023)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Snake net with a neural network for detecting multiple phases in the phase diagram</a:t>
            </a:r>
            <a:r>
              <a:rPr lang="en-US" altLang="zh-CN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, 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PRE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.</a:t>
            </a:r>
            <a:endParaRPr lang="en-US" altLang="zh-CN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(2023)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Spin variational graph autoencoder for generating the Ising configurations</a:t>
            </a:r>
            <a:r>
              <a:rPr 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，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PRE (After 1st review).</a:t>
            </a:r>
            <a:endParaRPr lang="en-US" altLang="zh-CN"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(2023) 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Unsupervised machine learning for identifying phase transition using two-times clustering (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arXiv:2305.17687)</a:t>
            </a:r>
            <a:endParaRPr lang="en-US" altLang="zh-CN"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endParaRPr lang="en-US" altLang="zh-CN"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endParaRPr lang="en-US" altLang="zh-CN"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endParaRPr lang="zh-CN" altLang="en-US" sz="1400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indent="0" algn="l">
              <a:lnSpc>
                <a:spcPct val="120000"/>
              </a:lnSpc>
            </a:pPr>
            <a:endParaRPr lang="en-US" altLang="zh-CN" sz="16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advTm="746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130" y="1193800"/>
            <a:ext cx="7687310" cy="109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    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机器学习是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实现人工智能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最主要的途径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。机器学习是计算机从数据中学习规律并改善自身进行预测的过程。</a:t>
            </a:r>
            <a:r>
              <a:rPr lang="zh-CN" altLang="en-US" sz="1600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人类是向经验学习，学习衣、食、住、行等生活技能。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机器学习是向数据学习，学习到预测、分类、回归、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生成等技能。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`)DCM(UN3_XAFI%JL9X[2]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8730" y="3251835"/>
            <a:ext cx="6607175" cy="1441450"/>
          </a:xfrm>
          <a:prstGeom prst="rect">
            <a:avLst/>
          </a:prstGeom>
        </p:spPr>
      </p:pic>
      <p:pic>
        <p:nvPicPr>
          <p:cNvPr id="7" name="图片 6" descr="$Q6XOD3(Q(~S68I[UN)~GUU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5854" t="6997" r="21889"/>
          <a:stretch>
            <a:fillRect/>
          </a:stretch>
        </p:blipFill>
        <p:spPr>
          <a:xfrm>
            <a:off x="1268730" y="2592705"/>
            <a:ext cx="6607175" cy="666750"/>
          </a:xfrm>
          <a:prstGeom prst="rect">
            <a:avLst/>
          </a:prstGeom>
        </p:spPr>
      </p:pic>
    </p:spTree>
  </p:cSld>
  <p:clrMapOvr>
    <a:masterClrMapping/>
  </p:clrMapOvr>
  <p:transition advTm="1937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物理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702310" y="1350010"/>
            <a:ext cx="689991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第一阶段：概念证明机器学习，不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新物理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问题。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82295" y="2051685"/>
            <a:ext cx="7903845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第二阶段：改进机器学习方法，不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新物理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问题。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82295" y="2753360"/>
            <a:ext cx="7903845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第三阶段：提出新方法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或解决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新问题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右箭头 12"/>
          <p:cNvSpPr/>
          <p:nvPr/>
        </p:nvSpPr>
        <p:spPr>
          <a:xfrm rot="5400000">
            <a:off x="-309880" y="2274570"/>
            <a:ext cx="1671955" cy="113030"/>
          </a:xfrm>
          <a:prstGeom prst="rightArrow">
            <a:avLst/>
          </a:prstGeom>
          <a:solidFill>
            <a:srgbClr val="FF0000"/>
          </a:solidFill>
          <a:ln>
            <a:solidFill>
              <a:srgbClr val="2644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9572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工作回顾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①</a:t>
            </a:r>
            <a:endParaRPr lang="zh-CN" altLang="en-US" sz="2400" dirty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777875"/>
            <a:ext cx="7687310" cy="124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概念验证工作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-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监督学习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方法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预测渗流模型和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模型的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相变</a:t>
            </a:r>
            <a:endParaRPr lang="zh-CN" alt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</a:rPr>
              <a:t>Machine learning of phase transitions in the percolation and </a:t>
            </a:r>
            <a:endParaRPr lang="zh-CN" altLang="en-US" sz="1400" dirty="0"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XY models，</a:t>
            </a:r>
            <a:r>
              <a:rPr lang="zh-CN" altLang="en-US" sz="1400" b="1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Wanzhou Zhang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, Jiayu Liu, and Tzu-Chieh Wei（美国纽约州立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大学石溪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分校）</a:t>
            </a:r>
            <a:endParaRPr lang="zh-CN" altLang="en-US" sz="1400" dirty="0">
              <a:latin typeface="仿宋" panose="02010609060101010101" charset="-122"/>
              <a:ea typeface="仿宋" panose="02010609060101010101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Phys. Rev. E 99, 032142 </a:t>
            </a:r>
            <a:r>
              <a:rPr lang="zh-CN" altLang="en-US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(2019)</a:t>
            </a:r>
            <a:r>
              <a:rPr lang="en-US" altLang="zh-CN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 (52</a:t>
            </a:r>
            <a:r>
              <a:rPr lang="zh-CN" altLang="en-US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次引用</a:t>
            </a:r>
            <a:r>
              <a:rPr lang="en-US" altLang="zh-CN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noFill/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次</a:t>
            </a:r>
            <a:r>
              <a:rPr lang="en-US" altLang="zh-CN" sz="1400" dirty="0">
                <a:noFill/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${8(Q_QF%PWA042HUIBYDU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4035" y="2105660"/>
            <a:ext cx="2693035" cy="2147570"/>
          </a:xfrm>
          <a:prstGeom prst="rect">
            <a:avLst/>
          </a:prstGeom>
        </p:spPr>
      </p:pic>
      <p:pic>
        <p:nvPicPr>
          <p:cNvPr id="4" name="图片 3" descr="BL~Z%(8`($4[NY4}W4OT{0S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71215" y="2029460"/>
            <a:ext cx="2772410" cy="2136775"/>
          </a:xfrm>
          <a:prstGeom prst="rect">
            <a:avLst/>
          </a:prstGeom>
        </p:spPr>
      </p:pic>
      <p:pic>
        <p:nvPicPr>
          <p:cNvPr id="6" name="图片 5" descr="OQK3~0YIG%B)N[NXL`6V9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62675" y="1911350"/>
            <a:ext cx="2695575" cy="22117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6755" y="4253230"/>
            <a:ext cx="757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</a:rPr>
              <a:t>Ref:  </a:t>
            </a:r>
            <a:r>
              <a:rPr lang="en-US" altLang="zh-CN" sz="1400" b="1" dirty="0">
                <a:solidFill>
                  <a:srgbClr val="2644FA"/>
                </a:solidFill>
              </a:rPr>
              <a:t>J. Carrasquilla and R. Melko, Machine learning phases of matter, Nat. Phys. 13, 431 (2017).</a:t>
            </a:r>
            <a:endParaRPr lang="en-US" altLang="zh-CN" sz="1400" b="1" dirty="0">
              <a:solidFill>
                <a:srgbClr val="2644FA"/>
              </a:solidFill>
            </a:endParaRPr>
          </a:p>
          <a:p>
            <a:pPr algn="l"/>
            <a:r>
              <a:rPr lang="en-US" altLang="zh-CN" sz="1400" b="1" dirty="0">
                <a:solidFill>
                  <a:srgbClr val="2644FA"/>
                </a:solidFill>
              </a:rPr>
              <a:t>L. Wang, Discovering phase transitions with unsupervised learning, Phys. Rev. B 94, 195105 (2016).</a:t>
            </a:r>
            <a:endParaRPr lang="en-US" altLang="zh-CN" sz="1400" b="1" dirty="0">
              <a:solidFill>
                <a:srgbClr val="2644FA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advTm="69953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工作回顾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②</a:t>
            </a:r>
            <a:endParaRPr lang="zh-CN" altLang="en-US" sz="2400" dirty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777875"/>
            <a:ext cx="7687310" cy="124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改进方法工作：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非监督机器学习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方法研究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Ising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相变和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模型拓扑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相变</a:t>
            </a:r>
            <a:endParaRPr lang="zh-CN" alt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Unsupervised learning of topological phase transitions using 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the Calinski-Harabaz index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，Jielin Wang, </a:t>
            </a:r>
            <a:r>
              <a:rPr lang="zh-CN" altLang="en-US" sz="1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Wanzhou Zhang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, Hua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Tian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, and Tzu-Chieh Wei</a:t>
            </a:r>
            <a:endParaRPr lang="zh-CN" altLang="en-US"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Phys. Rev. Research 3, 013074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(2021) </a:t>
            </a:r>
            <a:endParaRPr lang="zh-CN" altLang="en-US" sz="1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(@A{($J]74T829OL)U@@7K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3890" y="2115820"/>
            <a:ext cx="2165350" cy="2266315"/>
          </a:xfrm>
          <a:prstGeom prst="rect">
            <a:avLst/>
          </a:prstGeom>
        </p:spPr>
      </p:pic>
      <p:pic>
        <p:nvPicPr>
          <p:cNvPr id="7" name="图片 6" descr="(J$D_%_VQN]]}62R7F5}8VU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13380" y="2028190"/>
            <a:ext cx="2453005" cy="2423795"/>
          </a:xfrm>
          <a:prstGeom prst="rect">
            <a:avLst/>
          </a:prstGeom>
        </p:spPr>
      </p:pic>
      <p:pic>
        <p:nvPicPr>
          <p:cNvPr id="8" name="图片 7" descr="(BO~BMIYNS}[5RPY0LZAR$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66385" y="1987550"/>
            <a:ext cx="2515870" cy="246507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706755" y="4382135"/>
            <a:ext cx="7522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b="1" dirty="0">
                <a:solidFill>
                  <a:srgbClr val="FF0000"/>
                </a:solidFill>
              </a:rPr>
              <a:t>Ref:  </a:t>
            </a:r>
            <a:r>
              <a:rPr lang="en-US" altLang="zh-CN" sz="1400" b="1" dirty="0">
                <a:solidFill>
                  <a:srgbClr val="2644FA"/>
                </a:solidFill>
              </a:rPr>
              <a:t>J. F. Rodriguez-Nieva and M. S. Scheurer, Identifying topological order through unsupervised machine learning, Nat. Phys. 15, 790 (2019)</a:t>
            </a:r>
            <a:endParaRPr lang="en-US" altLang="zh-CN" sz="1400" b="1" dirty="0">
              <a:solidFill>
                <a:srgbClr val="2644FA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advTm="25806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工作回顾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③</a:t>
            </a:r>
            <a:endParaRPr lang="zh-CN" altLang="en-US" sz="2400" dirty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777875"/>
            <a:ext cx="7687310" cy="124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改进方法工作：利用辅助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Ising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变量非局域信息，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非监督机器学习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渗流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模型</a:t>
            </a:r>
            <a:endParaRPr lang="zh-CN" alt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Machine learning for percolation utilizing auxiliary Ising variables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Junyin Zhang, Bo Zhang, Junyi Xu, </a:t>
            </a:r>
            <a:r>
              <a:rPr sz="1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Wanzhou Zhang</a:t>
            </a: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, and Youjin Deng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Phys. Rev. E 105, 024144 (2022)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3" name="图片 2" descr="_CU~N57VA@MG][AYNXH}]4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67075" y="2193925"/>
            <a:ext cx="5402580" cy="2065655"/>
          </a:xfrm>
          <a:prstGeom prst="rect">
            <a:avLst/>
          </a:prstGeom>
        </p:spPr>
      </p:pic>
      <p:pic>
        <p:nvPicPr>
          <p:cNvPr id="4" name="图片 3" descr="8ZBRQU15Q(`G(TS4T@I])PQ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3575" y="2155825"/>
            <a:ext cx="2392680" cy="2369820"/>
          </a:xfrm>
          <a:prstGeom prst="rect">
            <a:avLst/>
          </a:prstGeom>
        </p:spPr>
      </p:pic>
      <p:pic>
        <p:nvPicPr>
          <p:cNvPr id="6" name="图片 5" descr="NXF1@4`IO]0W55ZQFG8E~$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37350" y="906780"/>
            <a:ext cx="2111375" cy="118935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63575" y="4357370"/>
            <a:ext cx="7688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rgbClr val="FF0000"/>
                </a:solidFill>
              </a:rPr>
              <a:t>Ref</a:t>
            </a:r>
            <a:r>
              <a:rPr lang="en-US" altLang="zh-CN" sz="1400" b="1" dirty="0">
                <a:solidFill>
                  <a:srgbClr val="2644FA"/>
                </a:solidFill>
              </a:rPr>
              <a:t>:  Evert P. L. van Nieuwenburg, Ye-Hua Liu &amp; Sebastian D. Huber, Learning phase transitions by confusion，Nature Physics，13,  435 (2017).</a:t>
            </a:r>
            <a:endParaRPr lang="en-US" altLang="zh-CN" sz="1400" b="1" dirty="0">
              <a:solidFill>
                <a:srgbClr val="2644FA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en-US" altLang="zh-CN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advTm="5731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工作回顾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④</a:t>
            </a:r>
            <a:endParaRPr lang="zh-CN" altLang="en-US" sz="2400" dirty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777875"/>
            <a:ext cx="7687310" cy="128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改进方法工作：提出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非监督蛇网模型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和神经网络结合起来得到多相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边界</a:t>
            </a:r>
            <a:endParaRPr lang="zh-CN" alt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Snake net with a neural network for detecting multiple phases in the phase diagram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Xiaodong Sun, Huijiong Yang, Nan Wu, T. C. Scott, Jie Zhang, and </a:t>
            </a:r>
            <a:r>
              <a:rPr sz="1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Wanzhou Zhang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Phys. Rev. E 107, 065303 (2023)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7" name="图片 6" descr="{%PGPPP6`AZU)2GKB0D[1IK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2255" y="2292350"/>
            <a:ext cx="5923280" cy="1811020"/>
          </a:xfrm>
          <a:prstGeom prst="rect">
            <a:avLst/>
          </a:prstGeom>
        </p:spPr>
      </p:pic>
      <p:pic>
        <p:nvPicPr>
          <p:cNvPr id="9" name="图片 8" descr="BIOZLL2NWDD%K`@X~CV]UEK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85535" y="1783080"/>
            <a:ext cx="2425065" cy="1366520"/>
          </a:xfrm>
          <a:prstGeom prst="rect">
            <a:avLst/>
          </a:prstGeom>
        </p:spPr>
      </p:pic>
      <p:pic>
        <p:nvPicPr>
          <p:cNvPr id="10" name="图片 9" descr="F58V6HS~R@V%A@$PB7%F)NU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43015" y="3357880"/>
            <a:ext cx="2267585" cy="14484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2255" y="4319270"/>
            <a:ext cx="57607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rgbClr val="FF0000"/>
                </a:solidFill>
              </a:rPr>
              <a:t>Ref:</a:t>
            </a:r>
            <a:r>
              <a:rPr lang="en-US" altLang="zh-CN" sz="1400" b="1" dirty="0">
                <a:solidFill>
                  <a:srgbClr val="2644FA"/>
                </a:solidFill>
              </a:rPr>
              <a:t>  Discriminative Cooperative Networks for Detecting Phase Transitions</a:t>
            </a:r>
            <a:endParaRPr lang="en-US" altLang="zh-CN" sz="1400" b="1" dirty="0">
              <a:solidFill>
                <a:srgbClr val="2644FA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rgbClr val="2644FA"/>
                </a:solidFill>
              </a:rPr>
              <a:t>Ye-Hua Liu and Evert P. L. van Nieuwenburg ,Phys. Rev. Lett. 120, 176401 (2018) </a:t>
            </a:r>
            <a:endParaRPr lang="zh-CN" altLang="en-US" sz="1600" dirty="0"/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advTm="8348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PP_MARK_KEY" val="8be63b57-e0b5-4c2c-86ef-95bcde31fc60"/>
  <p:tag name="COMMONDATA" val="eyJoZGlkIjoiMWQyMmI3YzFhZjhmODM0NTYxOGZjYjExYzIyMTBlYTAifQ==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954F72"/>
      </a:folHlink>
    </a:clrScheme>
    <a:fontScheme name="方正大标宋简体">
      <a:majorFont>
        <a:latin typeface="Arial"/>
        <a:ea typeface="方正大标宋简体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5579</Words>
  <Application>WPS 演示</Application>
  <PresentationFormat>全屏显示(16:9)</PresentationFormat>
  <Paragraphs>496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6" baseType="lpstr">
      <vt:lpstr>Arial</vt:lpstr>
      <vt:lpstr>宋体</vt:lpstr>
      <vt:lpstr>Wingdings</vt:lpstr>
      <vt:lpstr>方正风雅宋简体</vt:lpstr>
      <vt:lpstr>Calibri Light</vt:lpstr>
      <vt:lpstr>方正宋刻本秀楷简体</vt:lpstr>
      <vt:lpstr>Times New Roman</vt:lpstr>
      <vt:lpstr>Calibri</vt:lpstr>
      <vt:lpstr>仿宋</vt:lpstr>
      <vt:lpstr>黑体</vt:lpstr>
      <vt:lpstr>微软雅黑</vt:lpstr>
      <vt:lpstr>Arial Unicode MS</vt:lpstr>
      <vt:lpstr>方正大标宋简体</vt:lpstr>
      <vt:lpstr>微软雅黑 Light</vt:lpstr>
      <vt:lpstr>Cambria Math</vt:lpstr>
      <vt:lpstr>MS Mincho</vt:lpstr>
      <vt:lpstr>ksdb</vt:lpstr>
      <vt:lpstr>等线</vt:lpstr>
      <vt:lpstr>Office 主题​​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张万舟</cp:lastModifiedBy>
  <cp:revision>577</cp:revision>
  <dcterms:created xsi:type="dcterms:W3CDTF">2018-05-07T15:33:00Z</dcterms:created>
  <dcterms:modified xsi:type="dcterms:W3CDTF">2023-07-25T15:33:35Z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A316AD1D74274552A1622E6C4F3F0BC5_13</vt:lpwstr>
  </property>
</Properties>
</file>